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4"/>
    <p:sldMasterId id="2147483705" r:id="rId5"/>
  </p:sldMasterIdLst>
  <p:notesMasterIdLst>
    <p:notesMasterId r:id="rId39"/>
  </p:notesMasterIdLst>
  <p:handoutMasterIdLst>
    <p:handoutMasterId r:id="rId40"/>
  </p:handoutMasterIdLst>
  <p:sldIdLst>
    <p:sldId id="256" r:id="rId6"/>
    <p:sldId id="257" r:id="rId7"/>
    <p:sldId id="258" r:id="rId8"/>
    <p:sldId id="262" r:id="rId9"/>
    <p:sldId id="287" r:id="rId10"/>
    <p:sldId id="288" r:id="rId11"/>
    <p:sldId id="265" r:id="rId12"/>
    <p:sldId id="266" r:id="rId13"/>
    <p:sldId id="268" r:id="rId14"/>
    <p:sldId id="270" r:id="rId15"/>
    <p:sldId id="271" r:id="rId16"/>
    <p:sldId id="272" r:id="rId17"/>
    <p:sldId id="273" r:id="rId18"/>
    <p:sldId id="274" r:id="rId19"/>
    <p:sldId id="276" r:id="rId20"/>
    <p:sldId id="277" r:id="rId21"/>
    <p:sldId id="285" r:id="rId22"/>
    <p:sldId id="286" r:id="rId23"/>
    <p:sldId id="278" r:id="rId24"/>
    <p:sldId id="279" r:id="rId25"/>
    <p:sldId id="280" r:id="rId26"/>
    <p:sldId id="281" r:id="rId27"/>
    <p:sldId id="282" r:id="rId28"/>
    <p:sldId id="283" r:id="rId29"/>
    <p:sldId id="284" r:id="rId30"/>
    <p:sldId id="290" r:id="rId31"/>
    <p:sldId id="289" r:id="rId32"/>
    <p:sldId id="292" r:id="rId33"/>
    <p:sldId id="293" r:id="rId34"/>
    <p:sldId id="294" r:id="rId35"/>
    <p:sldId id="295" r:id="rId36"/>
    <p:sldId id="297" r:id="rId37"/>
    <p:sldId id="298" r:id="rId38"/>
  </p:sldIdLst>
  <p:sldSz cx="9144000" cy="6858000" type="screen4x3"/>
  <p:notesSz cx="6985000" cy="92837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E75"/>
    <a:srgbClr val="C06000"/>
    <a:srgbClr val="DFECD8"/>
    <a:srgbClr val="C5DDB9"/>
    <a:srgbClr val="FFDBB7"/>
    <a:srgbClr val="8FC7FF"/>
    <a:srgbClr val="C1E0FF"/>
    <a:srgbClr val="DEC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53" autoAdjust="0"/>
    <p:restoredTop sz="89420" autoAdjust="0"/>
  </p:normalViewPr>
  <p:slideViewPr>
    <p:cSldViewPr snapToGrid="0">
      <p:cViewPr varScale="1">
        <p:scale>
          <a:sx n="104" d="100"/>
          <a:sy n="104" d="100"/>
        </p:scale>
        <p:origin x="-1128"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EC9D2B-8D35-4968-8ECE-007D4785BEB8}"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BFC362DC-27FF-4605-9BDA-FA7607276C01}">
      <dgm:prSet/>
      <dgm:spPr/>
      <dgm:t>
        <a:bodyPr/>
        <a:lstStyle/>
        <a:p>
          <a:pPr rtl="0"/>
          <a:r>
            <a:rPr lang="en-US" b="1" dirty="0" smtClean="0"/>
            <a:t>Are there changes that would facilitate greater adoption?</a:t>
          </a:r>
          <a:endParaRPr lang="en-US" b="1" dirty="0"/>
        </a:p>
      </dgm:t>
    </dgm:pt>
    <dgm:pt modelId="{DF17CC9C-9C94-4397-8790-16A05FCF2763}" type="parTrans" cxnId="{373AB355-52BB-4CFC-9152-7227E6AC925C}">
      <dgm:prSet/>
      <dgm:spPr/>
      <dgm:t>
        <a:bodyPr/>
        <a:lstStyle/>
        <a:p>
          <a:endParaRPr lang="en-US"/>
        </a:p>
      </dgm:t>
    </dgm:pt>
    <dgm:pt modelId="{5C4D17E4-7B32-48EE-B8C4-DF14E51256A1}" type="sibTrans" cxnId="{373AB355-52BB-4CFC-9152-7227E6AC925C}">
      <dgm:prSet/>
      <dgm:spPr/>
      <dgm:t>
        <a:bodyPr/>
        <a:lstStyle/>
        <a:p>
          <a:endParaRPr lang="en-US"/>
        </a:p>
      </dgm:t>
    </dgm:pt>
    <dgm:pt modelId="{C94C663A-2C70-45A3-BD22-B62132D32E01}">
      <dgm:prSet/>
      <dgm:spPr/>
      <dgm:t>
        <a:bodyPr/>
        <a:lstStyle/>
        <a:p>
          <a:pPr rtl="0"/>
          <a:r>
            <a:rPr lang="en-US" dirty="0" smtClean="0"/>
            <a:t>Need to understand the implementation challenges with OVAL today.</a:t>
          </a:r>
          <a:endParaRPr lang="en-US" dirty="0"/>
        </a:p>
      </dgm:t>
    </dgm:pt>
    <dgm:pt modelId="{2F9409F4-5F82-405F-A97A-DE4DCDEC0121}" type="parTrans" cxnId="{795CAA2D-E164-4302-A499-459255D76D20}">
      <dgm:prSet/>
      <dgm:spPr/>
      <dgm:t>
        <a:bodyPr/>
        <a:lstStyle/>
        <a:p>
          <a:endParaRPr lang="en-US"/>
        </a:p>
      </dgm:t>
    </dgm:pt>
    <dgm:pt modelId="{F260209F-42D2-43E4-B095-54F4AC6A75AB}" type="sibTrans" cxnId="{795CAA2D-E164-4302-A499-459255D76D20}">
      <dgm:prSet/>
      <dgm:spPr/>
      <dgm:t>
        <a:bodyPr/>
        <a:lstStyle/>
        <a:p>
          <a:endParaRPr lang="en-US"/>
        </a:p>
      </dgm:t>
    </dgm:pt>
    <dgm:pt modelId="{6BB78F6A-84AA-401B-A188-E9FDAE49188A}">
      <dgm:prSet/>
      <dgm:spPr/>
      <dgm:t>
        <a:bodyPr/>
        <a:lstStyle/>
        <a:p>
          <a:pPr rtl="0"/>
          <a:r>
            <a:rPr lang="en-US" b="1" dirty="0" smtClean="0"/>
            <a:t>How do we scale more efficiently?</a:t>
          </a:r>
          <a:endParaRPr lang="en-US" b="1" dirty="0"/>
        </a:p>
      </dgm:t>
    </dgm:pt>
    <dgm:pt modelId="{4BA3363E-B972-44D2-B8A7-6D9E3366CA06}" type="parTrans" cxnId="{D1E5859E-AD4F-4A01-8864-C4B571E49024}">
      <dgm:prSet/>
      <dgm:spPr/>
      <dgm:t>
        <a:bodyPr/>
        <a:lstStyle/>
        <a:p>
          <a:endParaRPr lang="en-US"/>
        </a:p>
      </dgm:t>
    </dgm:pt>
    <dgm:pt modelId="{F84471DB-5145-48B9-8D3E-962EFBDCED82}" type="sibTrans" cxnId="{D1E5859E-AD4F-4A01-8864-C4B571E49024}">
      <dgm:prSet/>
      <dgm:spPr/>
      <dgm:t>
        <a:bodyPr/>
        <a:lstStyle/>
        <a:p>
          <a:endParaRPr lang="en-US"/>
        </a:p>
      </dgm:t>
    </dgm:pt>
    <dgm:pt modelId="{3846CE66-E9DE-46EB-AC64-AAB2C16500B9}">
      <dgm:prSet/>
      <dgm:spPr/>
      <dgm:t>
        <a:bodyPr/>
        <a:lstStyle/>
        <a:p>
          <a:pPr rtl="0"/>
          <a:r>
            <a:rPr lang="en-US" dirty="0" smtClean="0"/>
            <a:t>Need to create component schemas for many more platforms.</a:t>
          </a:r>
          <a:endParaRPr lang="en-US" dirty="0"/>
        </a:p>
      </dgm:t>
    </dgm:pt>
    <dgm:pt modelId="{0328139C-7EBC-4DA8-89AD-8D71787FF1F2}" type="parTrans" cxnId="{2CDDFB78-A462-4F4B-8C14-5F17BF07B8F1}">
      <dgm:prSet/>
      <dgm:spPr/>
      <dgm:t>
        <a:bodyPr/>
        <a:lstStyle/>
        <a:p>
          <a:endParaRPr lang="en-US"/>
        </a:p>
      </dgm:t>
    </dgm:pt>
    <dgm:pt modelId="{16AAEB9B-86BD-43C3-9E57-0931F83B64FF}" type="sibTrans" cxnId="{2CDDFB78-A462-4F4B-8C14-5F17BF07B8F1}">
      <dgm:prSet/>
      <dgm:spPr/>
      <dgm:t>
        <a:bodyPr/>
        <a:lstStyle/>
        <a:p>
          <a:endParaRPr lang="en-US"/>
        </a:p>
      </dgm:t>
    </dgm:pt>
    <dgm:pt modelId="{BD66F3C6-887A-49CD-BB08-EC8D44CB2710}">
      <dgm:prSet/>
      <dgm:spPr/>
      <dgm:t>
        <a:bodyPr/>
        <a:lstStyle/>
        <a:p>
          <a:pPr rtl="0"/>
          <a:r>
            <a:rPr lang="en-US" dirty="0" smtClean="0"/>
            <a:t>Schema development is community driven.</a:t>
          </a:r>
          <a:endParaRPr lang="en-US" dirty="0"/>
        </a:p>
      </dgm:t>
    </dgm:pt>
    <dgm:pt modelId="{9F805A61-5C1F-4CB1-891A-D52B083A826D}" type="parTrans" cxnId="{0B714F89-A4D6-44C6-8B52-7746969ACD1B}">
      <dgm:prSet/>
      <dgm:spPr/>
      <dgm:t>
        <a:bodyPr/>
        <a:lstStyle/>
        <a:p>
          <a:endParaRPr lang="en-US"/>
        </a:p>
      </dgm:t>
    </dgm:pt>
    <dgm:pt modelId="{22DF0D76-7F39-44A4-B379-0BCA2D72A5DC}" type="sibTrans" cxnId="{0B714F89-A4D6-44C6-8B52-7746969ACD1B}">
      <dgm:prSet/>
      <dgm:spPr/>
      <dgm:t>
        <a:bodyPr/>
        <a:lstStyle/>
        <a:p>
          <a:endParaRPr lang="en-US"/>
        </a:p>
      </dgm:t>
    </dgm:pt>
    <dgm:pt modelId="{E6F48050-3437-4F3D-9A99-EC09FD155408}">
      <dgm:prSet/>
      <dgm:spPr/>
      <dgm:t>
        <a:bodyPr/>
        <a:lstStyle/>
        <a:p>
          <a:pPr rtl="0"/>
          <a:r>
            <a:rPr lang="en-US" dirty="0" smtClean="0"/>
            <a:t>No single team will be an expert in all platforms.</a:t>
          </a:r>
          <a:endParaRPr lang="en-US" dirty="0"/>
        </a:p>
      </dgm:t>
    </dgm:pt>
    <dgm:pt modelId="{BED270FA-8340-43DF-8CC5-8F9007F2A1E4}" type="parTrans" cxnId="{EF2F3459-AAE8-4C1A-AD5D-125D69E34B05}">
      <dgm:prSet/>
      <dgm:spPr/>
      <dgm:t>
        <a:bodyPr/>
        <a:lstStyle/>
        <a:p>
          <a:endParaRPr lang="en-US"/>
        </a:p>
      </dgm:t>
    </dgm:pt>
    <dgm:pt modelId="{53AD6702-F81D-4F6C-A918-C86D23D80825}" type="sibTrans" cxnId="{EF2F3459-AAE8-4C1A-AD5D-125D69E34B05}">
      <dgm:prSet/>
      <dgm:spPr/>
      <dgm:t>
        <a:bodyPr/>
        <a:lstStyle/>
        <a:p>
          <a:endParaRPr lang="en-US"/>
        </a:p>
      </dgm:t>
    </dgm:pt>
    <dgm:pt modelId="{75CFAC9D-C00B-43A1-8AA9-FD7ED3BC8D15}">
      <dgm:prSet/>
      <dgm:spPr/>
      <dgm:t>
        <a:bodyPr/>
        <a:lstStyle/>
        <a:p>
          <a:pPr rtl="0"/>
          <a:r>
            <a:rPr lang="en-US" b="1" dirty="0" smtClean="0"/>
            <a:t>Can OVAL be made more easily extensible?</a:t>
          </a:r>
          <a:endParaRPr lang="en-US" dirty="0"/>
        </a:p>
      </dgm:t>
    </dgm:pt>
    <dgm:pt modelId="{C562190B-778F-4088-A424-1CD54A1870DE}" type="parTrans" cxnId="{5B620593-FAFD-4B7A-A4E5-D6EB06CD3E79}">
      <dgm:prSet/>
      <dgm:spPr/>
      <dgm:t>
        <a:bodyPr/>
        <a:lstStyle/>
        <a:p>
          <a:endParaRPr lang="en-US"/>
        </a:p>
      </dgm:t>
    </dgm:pt>
    <dgm:pt modelId="{FB020240-EC31-45BB-AC00-97DD2F1DCED2}" type="sibTrans" cxnId="{5B620593-FAFD-4B7A-A4E5-D6EB06CD3E79}">
      <dgm:prSet/>
      <dgm:spPr/>
      <dgm:t>
        <a:bodyPr/>
        <a:lstStyle/>
        <a:p>
          <a:endParaRPr lang="en-US"/>
        </a:p>
      </dgm:t>
    </dgm:pt>
    <dgm:pt modelId="{C7ADEEDA-1EA8-4601-B7FC-7A1CD3E853D4}">
      <dgm:prSet/>
      <dgm:spPr/>
      <dgm:t>
        <a:bodyPr/>
        <a:lstStyle/>
        <a:p>
          <a:pPr rtl="0"/>
          <a:r>
            <a:rPr lang="en-US" dirty="0" smtClean="0"/>
            <a:t>The core schemas have been very stable.</a:t>
          </a:r>
          <a:endParaRPr lang="en-US" dirty="0"/>
        </a:p>
      </dgm:t>
    </dgm:pt>
    <dgm:pt modelId="{73076ACB-2462-4930-BC36-0C2933BB129A}" type="parTrans" cxnId="{3122782F-D1E7-41CD-8807-4F6B62175BF0}">
      <dgm:prSet/>
      <dgm:spPr/>
      <dgm:t>
        <a:bodyPr/>
        <a:lstStyle/>
        <a:p>
          <a:endParaRPr lang="en-US"/>
        </a:p>
      </dgm:t>
    </dgm:pt>
    <dgm:pt modelId="{7EC77ABF-3E17-42E6-B418-1FAA43EBBA0D}" type="sibTrans" cxnId="{3122782F-D1E7-41CD-8807-4F6B62175BF0}">
      <dgm:prSet/>
      <dgm:spPr/>
      <dgm:t>
        <a:bodyPr/>
        <a:lstStyle/>
        <a:p>
          <a:endParaRPr lang="en-US"/>
        </a:p>
      </dgm:t>
    </dgm:pt>
    <dgm:pt modelId="{6C312BE2-1654-4B65-A46F-B4F971C528B8}">
      <dgm:prSet/>
      <dgm:spPr/>
      <dgm:t>
        <a:bodyPr/>
        <a:lstStyle/>
        <a:p>
          <a:pPr rtl="0"/>
          <a:r>
            <a:rPr lang="en-US" dirty="0" smtClean="0"/>
            <a:t>The component schemas change often.</a:t>
          </a:r>
          <a:endParaRPr lang="en-US" dirty="0"/>
        </a:p>
      </dgm:t>
    </dgm:pt>
    <dgm:pt modelId="{8DA80F19-59FA-4A3E-B2CD-FB6EE740EB74}" type="parTrans" cxnId="{5B811DD6-BD2C-4141-87BA-9403309DDA3A}">
      <dgm:prSet/>
      <dgm:spPr/>
      <dgm:t>
        <a:bodyPr/>
        <a:lstStyle/>
        <a:p>
          <a:endParaRPr lang="en-US"/>
        </a:p>
      </dgm:t>
    </dgm:pt>
    <dgm:pt modelId="{1A165F8E-99D6-478A-911D-8D283C6FAD49}" type="sibTrans" cxnId="{5B811DD6-BD2C-4141-87BA-9403309DDA3A}">
      <dgm:prSet/>
      <dgm:spPr/>
      <dgm:t>
        <a:bodyPr/>
        <a:lstStyle/>
        <a:p>
          <a:endParaRPr lang="en-US"/>
        </a:p>
      </dgm:t>
    </dgm:pt>
    <dgm:pt modelId="{52B84186-F22D-4F71-941B-411239997720}">
      <dgm:prSet/>
      <dgm:spPr/>
      <dgm:t>
        <a:bodyPr/>
        <a:lstStyle/>
        <a:p>
          <a:pPr rtl="0"/>
          <a:r>
            <a:rPr lang="en-US" dirty="0" smtClean="0"/>
            <a:t>Component schema additions and revisions require OVAL Language revisions.</a:t>
          </a:r>
          <a:endParaRPr lang="en-US" dirty="0"/>
        </a:p>
      </dgm:t>
    </dgm:pt>
    <dgm:pt modelId="{5D845490-950C-41EB-BBE5-4F33B88BE2AB}" type="parTrans" cxnId="{33AC87B8-1AC3-4754-BA8F-1349D4AC5241}">
      <dgm:prSet/>
      <dgm:spPr/>
      <dgm:t>
        <a:bodyPr/>
        <a:lstStyle/>
        <a:p>
          <a:endParaRPr lang="en-US"/>
        </a:p>
      </dgm:t>
    </dgm:pt>
    <dgm:pt modelId="{61F4EF2A-DACE-419B-9F4C-7CB2F782E715}" type="sibTrans" cxnId="{33AC87B8-1AC3-4754-BA8F-1349D4AC5241}">
      <dgm:prSet/>
      <dgm:spPr/>
      <dgm:t>
        <a:bodyPr/>
        <a:lstStyle/>
        <a:p>
          <a:endParaRPr lang="en-US"/>
        </a:p>
      </dgm:t>
    </dgm:pt>
    <dgm:pt modelId="{DCBEE6E9-66A9-48BE-9060-D88DDBF31C71}">
      <dgm:prSet/>
      <dgm:spPr/>
      <dgm:t>
        <a:bodyPr/>
        <a:lstStyle/>
        <a:p>
          <a:pPr rtl="0"/>
          <a:r>
            <a:rPr lang="en-US" b="1" dirty="0" smtClean="0"/>
            <a:t>What would make OVAL more maintainable?</a:t>
          </a:r>
          <a:endParaRPr lang="en-US" dirty="0"/>
        </a:p>
      </dgm:t>
    </dgm:pt>
    <dgm:pt modelId="{E2DEDEA7-B9F7-49EF-916D-92606A2D8ABB}" type="parTrans" cxnId="{92445E0E-1696-47D9-9872-BB76F61E7110}">
      <dgm:prSet/>
      <dgm:spPr/>
      <dgm:t>
        <a:bodyPr/>
        <a:lstStyle/>
        <a:p>
          <a:endParaRPr lang="en-US"/>
        </a:p>
      </dgm:t>
    </dgm:pt>
    <dgm:pt modelId="{57492E06-BCC0-48FF-A9A5-42D4E251613C}" type="sibTrans" cxnId="{92445E0E-1696-47D9-9872-BB76F61E7110}">
      <dgm:prSet/>
      <dgm:spPr/>
      <dgm:t>
        <a:bodyPr/>
        <a:lstStyle/>
        <a:p>
          <a:endParaRPr lang="en-US"/>
        </a:p>
      </dgm:t>
    </dgm:pt>
    <dgm:pt modelId="{F70845A5-71B3-4C5A-92D5-ADE6A24FD892}">
      <dgm:prSet/>
      <dgm:spPr/>
      <dgm:t>
        <a:bodyPr/>
        <a:lstStyle/>
        <a:p>
          <a:pPr rtl="0"/>
          <a:r>
            <a:rPr lang="en-US" dirty="0" smtClean="0"/>
            <a:t>All tests are essentially identical.</a:t>
          </a:r>
          <a:endParaRPr lang="en-US" dirty="0"/>
        </a:p>
      </dgm:t>
    </dgm:pt>
    <dgm:pt modelId="{F7AEB37D-CAEB-467C-BAF1-DF91EF33683F}" type="parTrans" cxnId="{CAB631D8-E880-4B6B-B54A-4C6FB6E9428B}">
      <dgm:prSet/>
      <dgm:spPr/>
      <dgm:t>
        <a:bodyPr/>
        <a:lstStyle/>
        <a:p>
          <a:endParaRPr lang="en-US"/>
        </a:p>
      </dgm:t>
    </dgm:pt>
    <dgm:pt modelId="{85500EAD-2493-49DB-869F-4924B9F0B62D}" type="sibTrans" cxnId="{CAB631D8-E880-4B6B-B54A-4C6FB6E9428B}">
      <dgm:prSet/>
      <dgm:spPr/>
      <dgm:t>
        <a:bodyPr/>
        <a:lstStyle/>
        <a:p>
          <a:endParaRPr lang="en-US"/>
        </a:p>
      </dgm:t>
    </dgm:pt>
    <dgm:pt modelId="{11550501-019A-4F67-B9D9-DFCB7EBC080C}">
      <dgm:prSet/>
      <dgm:spPr/>
      <dgm:t>
        <a:bodyPr/>
        <a:lstStyle/>
        <a:p>
          <a:pPr rtl="0"/>
          <a:r>
            <a:rPr lang="en-US" dirty="0" smtClean="0"/>
            <a:t>The meaning of &lt;trustee_sid/&gt; is defined 23 times in OVAL 5.8.</a:t>
          </a:r>
          <a:endParaRPr lang="en-US" dirty="0"/>
        </a:p>
      </dgm:t>
    </dgm:pt>
    <dgm:pt modelId="{60C1C6CD-3CAE-4351-B929-1B32FAEB3546}" type="parTrans" cxnId="{69BD2EF9-FEBA-4B2E-8739-1817024BDE8A}">
      <dgm:prSet/>
      <dgm:spPr/>
      <dgm:t>
        <a:bodyPr/>
        <a:lstStyle/>
        <a:p>
          <a:endParaRPr lang="en-US"/>
        </a:p>
      </dgm:t>
    </dgm:pt>
    <dgm:pt modelId="{D75ED580-F763-43DD-B6C0-283A901C1411}" type="sibTrans" cxnId="{69BD2EF9-FEBA-4B2E-8739-1817024BDE8A}">
      <dgm:prSet/>
      <dgm:spPr/>
      <dgm:t>
        <a:bodyPr/>
        <a:lstStyle/>
        <a:p>
          <a:endParaRPr lang="en-US"/>
        </a:p>
      </dgm:t>
    </dgm:pt>
    <dgm:pt modelId="{ACDA85C2-2269-4551-A00D-DA7836B55793}">
      <dgm:prSet/>
      <dgm:spPr/>
      <dgm:t>
        <a:bodyPr/>
        <a:lstStyle/>
        <a:p>
          <a:pPr rtl="0"/>
          <a:r>
            <a:rPr lang="en-US" dirty="0" smtClean="0"/>
            <a:t>At a minimum the meaning of a given object entity is defined three times.</a:t>
          </a:r>
          <a:endParaRPr lang="en-US" dirty="0"/>
        </a:p>
      </dgm:t>
    </dgm:pt>
    <dgm:pt modelId="{DA36689B-014B-4D4B-9FF4-13DE74FA8FAF}" type="parTrans" cxnId="{B85FA390-B927-4C5B-9049-E9BCA8F6E272}">
      <dgm:prSet/>
      <dgm:spPr/>
      <dgm:t>
        <a:bodyPr/>
        <a:lstStyle/>
        <a:p>
          <a:endParaRPr lang="en-US"/>
        </a:p>
      </dgm:t>
    </dgm:pt>
    <dgm:pt modelId="{B6D400E8-EE97-4FC2-B700-E372D2CE4FFF}" type="sibTrans" cxnId="{B85FA390-B927-4C5B-9049-E9BCA8F6E272}">
      <dgm:prSet/>
      <dgm:spPr/>
      <dgm:t>
        <a:bodyPr/>
        <a:lstStyle/>
        <a:p>
          <a:endParaRPr lang="en-US"/>
        </a:p>
      </dgm:t>
    </dgm:pt>
    <dgm:pt modelId="{05D87338-250D-4A44-9896-7FB4F3755948}">
      <dgm:prSet/>
      <dgm:spPr/>
      <dgm:t>
        <a:bodyPr/>
        <a:lstStyle/>
        <a:p>
          <a:pPr rtl="0"/>
          <a:r>
            <a:rPr lang="en-US" dirty="0" smtClean="0"/>
            <a:t>Make OVAL easier to implement.</a:t>
          </a:r>
          <a:endParaRPr lang="en-US" dirty="0"/>
        </a:p>
      </dgm:t>
    </dgm:pt>
    <dgm:pt modelId="{DF093756-D06A-473A-B941-DF7DBB103186}" type="parTrans" cxnId="{22BD5C75-F4E9-4B21-9C46-C5B7E86D1D78}">
      <dgm:prSet/>
      <dgm:spPr/>
      <dgm:t>
        <a:bodyPr/>
        <a:lstStyle/>
        <a:p>
          <a:endParaRPr lang="en-US"/>
        </a:p>
      </dgm:t>
    </dgm:pt>
    <dgm:pt modelId="{81FB1803-9670-413C-943E-E989688DE2AE}" type="sibTrans" cxnId="{22BD5C75-F4E9-4B21-9C46-C5B7E86D1D78}">
      <dgm:prSet/>
      <dgm:spPr/>
      <dgm:t>
        <a:bodyPr/>
        <a:lstStyle/>
        <a:p>
          <a:endParaRPr lang="en-US"/>
        </a:p>
      </dgm:t>
    </dgm:pt>
    <dgm:pt modelId="{DFF5C440-3C94-42F4-B13A-69A456689912}">
      <dgm:prSet/>
      <dgm:spPr/>
      <dgm:t>
        <a:bodyPr/>
        <a:lstStyle/>
        <a:p>
          <a:r>
            <a:rPr lang="en-US" dirty="0" smtClean="0"/>
            <a:t>Well documented with example extensions including defined criteria for a valid extension</a:t>
          </a:r>
        </a:p>
      </dgm:t>
    </dgm:pt>
    <dgm:pt modelId="{F9A45595-525E-4804-9778-DF28049DF744}" type="parTrans" cxnId="{56917661-1B04-48DE-93FB-D60F379B4364}">
      <dgm:prSet/>
      <dgm:spPr/>
      <dgm:t>
        <a:bodyPr/>
        <a:lstStyle/>
        <a:p>
          <a:endParaRPr lang="en-US"/>
        </a:p>
      </dgm:t>
    </dgm:pt>
    <dgm:pt modelId="{A511E2BB-5287-485B-A3D0-B5DB28268093}" type="sibTrans" cxnId="{56917661-1B04-48DE-93FB-D60F379B4364}">
      <dgm:prSet/>
      <dgm:spPr/>
      <dgm:t>
        <a:bodyPr/>
        <a:lstStyle/>
        <a:p>
          <a:endParaRPr lang="en-US"/>
        </a:p>
      </dgm:t>
    </dgm:pt>
    <dgm:pt modelId="{218AC2FB-44E5-47CD-B2F1-97A10E29D434}">
      <dgm:prSet/>
      <dgm:spPr/>
      <dgm:t>
        <a:bodyPr/>
        <a:lstStyle/>
        <a:p>
          <a:r>
            <a:rPr lang="en-US" dirty="0" smtClean="0"/>
            <a:t>Could the development of extensions the be federated?</a:t>
          </a:r>
        </a:p>
      </dgm:t>
    </dgm:pt>
    <dgm:pt modelId="{FDF5A9E4-CF9D-4CF9-ACE0-1C5AAC3D68D3}" type="parTrans" cxnId="{4CD2C21C-722E-49FD-8CDF-5FA17F5B8E38}">
      <dgm:prSet/>
      <dgm:spPr/>
      <dgm:t>
        <a:bodyPr/>
        <a:lstStyle/>
        <a:p>
          <a:endParaRPr lang="en-US"/>
        </a:p>
      </dgm:t>
    </dgm:pt>
    <dgm:pt modelId="{AB08146A-B546-468E-98D1-6C7B250050D9}" type="sibTrans" cxnId="{4CD2C21C-722E-49FD-8CDF-5FA17F5B8E38}">
      <dgm:prSet/>
      <dgm:spPr/>
      <dgm:t>
        <a:bodyPr/>
        <a:lstStyle/>
        <a:p>
          <a:endParaRPr lang="en-US"/>
        </a:p>
      </dgm:t>
    </dgm:pt>
    <dgm:pt modelId="{25086688-5C59-4373-982E-AF67868C26D8}" type="pres">
      <dgm:prSet presAssocID="{55EC9D2B-8D35-4968-8ECE-007D4785BEB8}" presName="linear" presStyleCnt="0">
        <dgm:presLayoutVars>
          <dgm:animLvl val="lvl"/>
          <dgm:resizeHandles val="exact"/>
        </dgm:presLayoutVars>
      </dgm:prSet>
      <dgm:spPr/>
      <dgm:t>
        <a:bodyPr/>
        <a:lstStyle/>
        <a:p>
          <a:endParaRPr lang="en-US"/>
        </a:p>
      </dgm:t>
    </dgm:pt>
    <dgm:pt modelId="{007A0A59-4748-4440-A955-E9CE1161D17F}" type="pres">
      <dgm:prSet presAssocID="{BFC362DC-27FF-4605-9BDA-FA7607276C01}" presName="parentText" presStyleLbl="node1" presStyleIdx="0" presStyleCnt="4">
        <dgm:presLayoutVars>
          <dgm:chMax val="0"/>
          <dgm:bulletEnabled val="1"/>
        </dgm:presLayoutVars>
      </dgm:prSet>
      <dgm:spPr/>
      <dgm:t>
        <a:bodyPr/>
        <a:lstStyle/>
        <a:p>
          <a:endParaRPr lang="en-US"/>
        </a:p>
      </dgm:t>
    </dgm:pt>
    <dgm:pt modelId="{559C4517-1810-4F8B-A9C8-51FFE82C9391}" type="pres">
      <dgm:prSet presAssocID="{BFC362DC-27FF-4605-9BDA-FA7607276C01}" presName="childText" presStyleLbl="revTx" presStyleIdx="0" presStyleCnt="4">
        <dgm:presLayoutVars>
          <dgm:bulletEnabled val="1"/>
        </dgm:presLayoutVars>
      </dgm:prSet>
      <dgm:spPr/>
      <dgm:t>
        <a:bodyPr/>
        <a:lstStyle/>
        <a:p>
          <a:endParaRPr lang="en-US"/>
        </a:p>
      </dgm:t>
    </dgm:pt>
    <dgm:pt modelId="{6A616A60-56F2-466E-B336-710331D5E3C0}" type="pres">
      <dgm:prSet presAssocID="{6BB78F6A-84AA-401B-A188-E9FDAE49188A}" presName="parentText" presStyleLbl="node1" presStyleIdx="1" presStyleCnt="4">
        <dgm:presLayoutVars>
          <dgm:chMax val="0"/>
          <dgm:bulletEnabled val="1"/>
        </dgm:presLayoutVars>
      </dgm:prSet>
      <dgm:spPr/>
      <dgm:t>
        <a:bodyPr/>
        <a:lstStyle/>
        <a:p>
          <a:endParaRPr lang="en-US"/>
        </a:p>
      </dgm:t>
    </dgm:pt>
    <dgm:pt modelId="{B1393633-2289-4F16-9102-B89C9F617EF9}" type="pres">
      <dgm:prSet presAssocID="{6BB78F6A-84AA-401B-A188-E9FDAE49188A}" presName="childText" presStyleLbl="revTx" presStyleIdx="1" presStyleCnt="4">
        <dgm:presLayoutVars>
          <dgm:bulletEnabled val="1"/>
        </dgm:presLayoutVars>
      </dgm:prSet>
      <dgm:spPr/>
      <dgm:t>
        <a:bodyPr/>
        <a:lstStyle/>
        <a:p>
          <a:endParaRPr lang="en-US"/>
        </a:p>
      </dgm:t>
    </dgm:pt>
    <dgm:pt modelId="{A9994E65-B70E-4360-8335-95E236916476}" type="pres">
      <dgm:prSet presAssocID="{75CFAC9D-C00B-43A1-8AA9-FD7ED3BC8D15}" presName="parentText" presStyleLbl="node1" presStyleIdx="2" presStyleCnt="4">
        <dgm:presLayoutVars>
          <dgm:chMax val="0"/>
          <dgm:bulletEnabled val="1"/>
        </dgm:presLayoutVars>
      </dgm:prSet>
      <dgm:spPr/>
      <dgm:t>
        <a:bodyPr/>
        <a:lstStyle/>
        <a:p>
          <a:endParaRPr lang="en-US"/>
        </a:p>
      </dgm:t>
    </dgm:pt>
    <dgm:pt modelId="{4A41F846-D924-454E-9D01-1C2EE44885A5}" type="pres">
      <dgm:prSet presAssocID="{75CFAC9D-C00B-43A1-8AA9-FD7ED3BC8D15}" presName="childText" presStyleLbl="revTx" presStyleIdx="2" presStyleCnt="4">
        <dgm:presLayoutVars>
          <dgm:bulletEnabled val="1"/>
        </dgm:presLayoutVars>
      </dgm:prSet>
      <dgm:spPr/>
      <dgm:t>
        <a:bodyPr/>
        <a:lstStyle/>
        <a:p>
          <a:endParaRPr lang="en-US"/>
        </a:p>
      </dgm:t>
    </dgm:pt>
    <dgm:pt modelId="{DFEFE568-5893-4D54-B864-55C58ED6D593}" type="pres">
      <dgm:prSet presAssocID="{DCBEE6E9-66A9-48BE-9060-D88DDBF31C71}" presName="parentText" presStyleLbl="node1" presStyleIdx="3" presStyleCnt="4">
        <dgm:presLayoutVars>
          <dgm:chMax val="0"/>
          <dgm:bulletEnabled val="1"/>
        </dgm:presLayoutVars>
      </dgm:prSet>
      <dgm:spPr/>
      <dgm:t>
        <a:bodyPr/>
        <a:lstStyle/>
        <a:p>
          <a:endParaRPr lang="en-US"/>
        </a:p>
      </dgm:t>
    </dgm:pt>
    <dgm:pt modelId="{3A2835F9-2EA3-4345-9CCB-9E52987C0CA1}" type="pres">
      <dgm:prSet presAssocID="{DCBEE6E9-66A9-48BE-9060-D88DDBF31C71}" presName="childText" presStyleLbl="revTx" presStyleIdx="3" presStyleCnt="4">
        <dgm:presLayoutVars>
          <dgm:bulletEnabled val="1"/>
        </dgm:presLayoutVars>
      </dgm:prSet>
      <dgm:spPr/>
      <dgm:t>
        <a:bodyPr/>
        <a:lstStyle/>
        <a:p>
          <a:endParaRPr lang="en-US"/>
        </a:p>
      </dgm:t>
    </dgm:pt>
  </dgm:ptLst>
  <dgm:cxnLst>
    <dgm:cxn modelId="{4CD2C21C-722E-49FD-8CDF-5FA17F5B8E38}" srcId="{DFF5C440-3C94-42F4-B13A-69A456689912}" destId="{218AC2FB-44E5-47CD-B2F1-97A10E29D434}" srcOrd="0" destOrd="0" parTransId="{FDF5A9E4-CF9D-4CF9-ACE0-1C5AAC3D68D3}" sibTransId="{AB08146A-B546-468E-98D1-6C7B250050D9}"/>
    <dgm:cxn modelId="{E6968BE6-1B4B-6D42-9A15-1F2C6D58422C}" type="presOf" srcId="{55EC9D2B-8D35-4968-8ECE-007D4785BEB8}" destId="{25086688-5C59-4373-982E-AF67868C26D8}" srcOrd="0" destOrd="0" presId="urn:microsoft.com/office/officeart/2005/8/layout/vList2"/>
    <dgm:cxn modelId="{CAB631D8-E880-4B6B-B54A-4C6FB6E9428B}" srcId="{DCBEE6E9-66A9-48BE-9060-D88DDBF31C71}" destId="{F70845A5-71B3-4C5A-92D5-ADE6A24FD892}" srcOrd="0" destOrd="0" parTransId="{F7AEB37D-CAEB-467C-BAF1-DF91EF33683F}" sibTransId="{85500EAD-2493-49DB-869F-4924B9F0B62D}"/>
    <dgm:cxn modelId="{92445E0E-1696-47D9-9872-BB76F61E7110}" srcId="{55EC9D2B-8D35-4968-8ECE-007D4785BEB8}" destId="{DCBEE6E9-66A9-48BE-9060-D88DDBF31C71}" srcOrd="3" destOrd="0" parTransId="{E2DEDEA7-B9F7-49EF-916D-92606A2D8ABB}" sibTransId="{57492E06-BCC0-48FF-A9A5-42D4E251613C}"/>
    <dgm:cxn modelId="{4CEFEBAC-55B6-5F4B-A0A8-DF5D6E34135F}" type="presOf" srcId="{DFF5C440-3C94-42F4-B13A-69A456689912}" destId="{4A41F846-D924-454E-9D01-1C2EE44885A5}" srcOrd="0" destOrd="3" presId="urn:microsoft.com/office/officeart/2005/8/layout/vList2"/>
    <dgm:cxn modelId="{795CAA2D-E164-4302-A499-459255D76D20}" srcId="{BFC362DC-27FF-4605-9BDA-FA7607276C01}" destId="{C94C663A-2C70-45A3-BD22-B62132D32E01}" srcOrd="0" destOrd="0" parTransId="{2F9409F4-5F82-405F-A97A-DE4DCDEC0121}" sibTransId="{F260209F-42D2-43E4-B095-54F4AC6A75AB}"/>
    <dgm:cxn modelId="{F3679DDC-74BD-CE42-96BC-816F44C7D591}" type="presOf" srcId="{6BB78F6A-84AA-401B-A188-E9FDAE49188A}" destId="{6A616A60-56F2-466E-B336-710331D5E3C0}" srcOrd="0" destOrd="0" presId="urn:microsoft.com/office/officeart/2005/8/layout/vList2"/>
    <dgm:cxn modelId="{90232946-3499-5F47-BC7F-ACECD2CC2F4E}" type="presOf" srcId="{218AC2FB-44E5-47CD-B2F1-97A10E29D434}" destId="{4A41F846-D924-454E-9D01-1C2EE44885A5}" srcOrd="0" destOrd="4" presId="urn:microsoft.com/office/officeart/2005/8/layout/vList2"/>
    <dgm:cxn modelId="{56917661-1B04-48DE-93FB-D60F379B4364}" srcId="{75CFAC9D-C00B-43A1-8AA9-FD7ED3BC8D15}" destId="{DFF5C440-3C94-42F4-B13A-69A456689912}" srcOrd="3" destOrd="0" parTransId="{F9A45595-525E-4804-9778-DF28049DF744}" sibTransId="{A511E2BB-5287-485B-A3D0-B5DB28268093}"/>
    <dgm:cxn modelId="{8083509B-72D6-D54E-90EA-5858599038DE}" type="presOf" srcId="{F70845A5-71B3-4C5A-92D5-ADE6A24FD892}" destId="{3A2835F9-2EA3-4345-9CCB-9E52987C0CA1}" srcOrd="0" destOrd="0" presId="urn:microsoft.com/office/officeart/2005/8/layout/vList2"/>
    <dgm:cxn modelId="{2AADF4BE-85F5-7E40-B618-EDCDF78A78AE}" type="presOf" srcId="{6C312BE2-1654-4B65-A46F-B4F971C528B8}" destId="{4A41F846-D924-454E-9D01-1C2EE44885A5}" srcOrd="0" destOrd="1" presId="urn:microsoft.com/office/officeart/2005/8/layout/vList2"/>
    <dgm:cxn modelId="{5B620593-FAFD-4B7A-A4E5-D6EB06CD3E79}" srcId="{55EC9D2B-8D35-4968-8ECE-007D4785BEB8}" destId="{75CFAC9D-C00B-43A1-8AA9-FD7ED3BC8D15}" srcOrd="2" destOrd="0" parTransId="{C562190B-778F-4088-A424-1CD54A1870DE}" sibTransId="{FB020240-EC31-45BB-AC00-97DD2F1DCED2}"/>
    <dgm:cxn modelId="{B85FA390-B927-4C5B-9049-E9BCA8F6E272}" srcId="{DCBEE6E9-66A9-48BE-9060-D88DDBF31C71}" destId="{ACDA85C2-2269-4551-A00D-DA7836B55793}" srcOrd="2" destOrd="0" parTransId="{DA36689B-014B-4D4B-9FF4-13DE74FA8FAF}" sibTransId="{B6D400E8-EE97-4FC2-B700-E372D2CE4FFF}"/>
    <dgm:cxn modelId="{DFBFB4C1-6596-6E4A-BCD9-D1727002FB65}" type="presOf" srcId="{75CFAC9D-C00B-43A1-8AA9-FD7ED3BC8D15}" destId="{A9994E65-B70E-4360-8335-95E236916476}" srcOrd="0" destOrd="0" presId="urn:microsoft.com/office/officeart/2005/8/layout/vList2"/>
    <dgm:cxn modelId="{2CDDFB78-A462-4F4B-8C14-5F17BF07B8F1}" srcId="{6BB78F6A-84AA-401B-A188-E9FDAE49188A}" destId="{3846CE66-E9DE-46EB-AC64-AAB2C16500B9}" srcOrd="0" destOrd="0" parTransId="{0328139C-7EBC-4DA8-89AD-8D71787FF1F2}" sibTransId="{16AAEB9B-86BD-43C3-9E57-0931F83B64FF}"/>
    <dgm:cxn modelId="{74BA5449-A6FA-254F-BAF6-F7B90999422D}" type="presOf" srcId="{BD66F3C6-887A-49CD-BB08-EC8D44CB2710}" destId="{B1393633-2289-4F16-9102-B89C9F617EF9}" srcOrd="0" destOrd="1" presId="urn:microsoft.com/office/officeart/2005/8/layout/vList2"/>
    <dgm:cxn modelId="{33AC87B8-1AC3-4754-BA8F-1349D4AC5241}" srcId="{75CFAC9D-C00B-43A1-8AA9-FD7ED3BC8D15}" destId="{52B84186-F22D-4F71-941B-411239997720}" srcOrd="2" destOrd="0" parTransId="{5D845490-950C-41EB-BBE5-4F33B88BE2AB}" sibTransId="{61F4EF2A-DACE-419B-9F4C-7CB2F782E715}"/>
    <dgm:cxn modelId="{3122782F-D1E7-41CD-8807-4F6B62175BF0}" srcId="{75CFAC9D-C00B-43A1-8AA9-FD7ED3BC8D15}" destId="{C7ADEEDA-1EA8-4601-B7FC-7A1CD3E853D4}" srcOrd="0" destOrd="0" parTransId="{73076ACB-2462-4930-BC36-0C2933BB129A}" sibTransId="{7EC77ABF-3E17-42E6-B418-1FAA43EBBA0D}"/>
    <dgm:cxn modelId="{EF2F3459-AAE8-4C1A-AD5D-125D69E34B05}" srcId="{6BB78F6A-84AA-401B-A188-E9FDAE49188A}" destId="{E6F48050-3437-4F3D-9A99-EC09FD155408}" srcOrd="2" destOrd="0" parTransId="{BED270FA-8340-43DF-8CC5-8F9007F2A1E4}" sibTransId="{53AD6702-F81D-4F6C-A918-C86D23D80825}"/>
    <dgm:cxn modelId="{DEDB9EFC-4741-CB4D-BE9A-520DE9D07CE0}" type="presOf" srcId="{C7ADEEDA-1EA8-4601-B7FC-7A1CD3E853D4}" destId="{4A41F846-D924-454E-9D01-1C2EE44885A5}" srcOrd="0" destOrd="0" presId="urn:microsoft.com/office/officeart/2005/8/layout/vList2"/>
    <dgm:cxn modelId="{146089A3-AE84-D640-99C8-23338046B377}" type="presOf" srcId="{C94C663A-2C70-45A3-BD22-B62132D32E01}" destId="{559C4517-1810-4F8B-A9C8-51FFE82C9391}" srcOrd="0" destOrd="0" presId="urn:microsoft.com/office/officeart/2005/8/layout/vList2"/>
    <dgm:cxn modelId="{592F8BB9-395A-CA41-95F2-E2119E4F7F08}" type="presOf" srcId="{52B84186-F22D-4F71-941B-411239997720}" destId="{4A41F846-D924-454E-9D01-1C2EE44885A5}" srcOrd="0" destOrd="2" presId="urn:microsoft.com/office/officeart/2005/8/layout/vList2"/>
    <dgm:cxn modelId="{69BD2EF9-FEBA-4B2E-8739-1817024BDE8A}" srcId="{DCBEE6E9-66A9-48BE-9060-D88DDBF31C71}" destId="{11550501-019A-4F67-B9D9-DFCB7EBC080C}" srcOrd="1" destOrd="0" parTransId="{60C1C6CD-3CAE-4351-B929-1B32FAEB3546}" sibTransId="{D75ED580-F763-43DD-B6C0-283A901C1411}"/>
    <dgm:cxn modelId="{5D4A7D7E-188F-3042-B40D-81D83E0AE6F6}" type="presOf" srcId="{ACDA85C2-2269-4551-A00D-DA7836B55793}" destId="{3A2835F9-2EA3-4345-9CCB-9E52987C0CA1}" srcOrd="0" destOrd="2" presId="urn:microsoft.com/office/officeart/2005/8/layout/vList2"/>
    <dgm:cxn modelId="{22BD5C75-F4E9-4B21-9C46-C5B7E86D1D78}" srcId="{BFC362DC-27FF-4605-9BDA-FA7607276C01}" destId="{05D87338-250D-4A44-9896-7FB4F3755948}" srcOrd="1" destOrd="0" parTransId="{DF093756-D06A-473A-B941-DF7DBB103186}" sibTransId="{81FB1803-9670-413C-943E-E989688DE2AE}"/>
    <dgm:cxn modelId="{5B811DD6-BD2C-4141-87BA-9403309DDA3A}" srcId="{75CFAC9D-C00B-43A1-8AA9-FD7ED3BC8D15}" destId="{6C312BE2-1654-4B65-A46F-B4F971C528B8}" srcOrd="1" destOrd="0" parTransId="{8DA80F19-59FA-4A3E-B2CD-FB6EE740EB74}" sibTransId="{1A165F8E-99D6-478A-911D-8D283C6FAD49}"/>
    <dgm:cxn modelId="{B9A2EA2C-793F-8D4C-A7A7-80420BDAF426}" type="presOf" srcId="{DCBEE6E9-66A9-48BE-9060-D88DDBF31C71}" destId="{DFEFE568-5893-4D54-B864-55C58ED6D593}" srcOrd="0" destOrd="0" presId="urn:microsoft.com/office/officeart/2005/8/layout/vList2"/>
    <dgm:cxn modelId="{373AB355-52BB-4CFC-9152-7227E6AC925C}" srcId="{55EC9D2B-8D35-4968-8ECE-007D4785BEB8}" destId="{BFC362DC-27FF-4605-9BDA-FA7607276C01}" srcOrd="0" destOrd="0" parTransId="{DF17CC9C-9C94-4397-8790-16A05FCF2763}" sibTransId="{5C4D17E4-7B32-48EE-B8C4-DF14E51256A1}"/>
    <dgm:cxn modelId="{073699E2-98B2-8148-850C-6CF2E412B6D1}" type="presOf" srcId="{E6F48050-3437-4F3D-9A99-EC09FD155408}" destId="{B1393633-2289-4F16-9102-B89C9F617EF9}" srcOrd="0" destOrd="2" presId="urn:microsoft.com/office/officeart/2005/8/layout/vList2"/>
    <dgm:cxn modelId="{D1E5859E-AD4F-4A01-8864-C4B571E49024}" srcId="{55EC9D2B-8D35-4968-8ECE-007D4785BEB8}" destId="{6BB78F6A-84AA-401B-A188-E9FDAE49188A}" srcOrd="1" destOrd="0" parTransId="{4BA3363E-B972-44D2-B8A7-6D9E3366CA06}" sibTransId="{F84471DB-5145-48B9-8D3E-962EFBDCED82}"/>
    <dgm:cxn modelId="{100AC4DA-3F5B-EC45-BA3A-6F24BE3C213F}" type="presOf" srcId="{05D87338-250D-4A44-9896-7FB4F3755948}" destId="{559C4517-1810-4F8B-A9C8-51FFE82C9391}" srcOrd="0" destOrd="1" presId="urn:microsoft.com/office/officeart/2005/8/layout/vList2"/>
    <dgm:cxn modelId="{24EB32B1-A144-4D4F-AEB5-C26FA3BF0344}" type="presOf" srcId="{11550501-019A-4F67-B9D9-DFCB7EBC080C}" destId="{3A2835F9-2EA3-4345-9CCB-9E52987C0CA1}" srcOrd="0" destOrd="1" presId="urn:microsoft.com/office/officeart/2005/8/layout/vList2"/>
    <dgm:cxn modelId="{0B714F89-A4D6-44C6-8B52-7746969ACD1B}" srcId="{6BB78F6A-84AA-401B-A188-E9FDAE49188A}" destId="{BD66F3C6-887A-49CD-BB08-EC8D44CB2710}" srcOrd="1" destOrd="0" parTransId="{9F805A61-5C1F-4CB1-891A-D52B083A826D}" sibTransId="{22DF0D76-7F39-44A4-B379-0BCA2D72A5DC}"/>
    <dgm:cxn modelId="{1DFA781E-8DEF-0040-B454-93A11E00BCF2}" type="presOf" srcId="{3846CE66-E9DE-46EB-AC64-AAB2C16500B9}" destId="{B1393633-2289-4F16-9102-B89C9F617EF9}" srcOrd="0" destOrd="0" presId="urn:microsoft.com/office/officeart/2005/8/layout/vList2"/>
    <dgm:cxn modelId="{EC41C72F-42B7-3A4B-B6BB-12635DE4A5B7}" type="presOf" srcId="{BFC362DC-27FF-4605-9BDA-FA7607276C01}" destId="{007A0A59-4748-4440-A955-E9CE1161D17F}" srcOrd="0" destOrd="0" presId="urn:microsoft.com/office/officeart/2005/8/layout/vList2"/>
    <dgm:cxn modelId="{143209FC-85E9-4149-90B5-1EE48091C166}" type="presParOf" srcId="{25086688-5C59-4373-982E-AF67868C26D8}" destId="{007A0A59-4748-4440-A955-E9CE1161D17F}" srcOrd="0" destOrd="0" presId="urn:microsoft.com/office/officeart/2005/8/layout/vList2"/>
    <dgm:cxn modelId="{0B13D26F-839B-1A47-B7F0-7E6E9465ACDB}" type="presParOf" srcId="{25086688-5C59-4373-982E-AF67868C26D8}" destId="{559C4517-1810-4F8B-A9C8-51FFE82C9391}" srcOrd="1" destOrd="0" presId="urn:microsoft.com/office/officeart/2005/8/layout/vList2"/>
    <dgm:cxn modelId="{113C52BA-4E9A-E14B-B5A5-99AB60FAE6E5}" type="presParOf" srcId="{25086688-5C59-4373-982E-AF67868C26D8}" destId="{6A616A60-56F2-466E-B336-710331D5E3C0}" srcOrd="2" destOrd="0" presId="urn:microsoft.com/office/officeart/2005/8/layout/vList2"/>
    <dgm:cxn modelId="{EDC1961A-0D28-3D4B-B32A-612105AB77E8}" type="presParOf" srcId="{25086688-5C59-4373-982E-AF67868C26D8}" destId="{B1393633-2289-4F16-9102-B89C9F617EF9}" srcOrd="3" destOrd="0" presId="urn:microsoft.com/office/officeart/2005/8/layout/vList2"/>
    <dgm:cxn modelId="{E04804D4-1FB3-3548-B43B-75F8F3B6AE3F}" type="presParOf" srcId="{25086688-5C59-4373-982E-AF67868C26D8}" destId="{A9994E65-B70E-4360-8335-95E236916476}" srcOrd="4" destOrd="0" presId="urn:microsoft.com/office/officeart/2005/8/layout/vList2"/>
    <dgm:cxn modelId="{8160376F-FD58-4F41-B3C6-7ED149EE25E3}" type="presParOf" srcId="{25086688-5C59-4373-982E-AF67868C26D8}" destId="{4A41F846-D924-454E-9D01-1C2EE44885A5}" srcOrd="5" destOrd="0" presId="urn:microsoft.com/office/officeart/2005/8/layout/vList2"/>
    <dgm:cxn modelId="{ABCD70E9-EF7D-6C4A-A97E-35A2C33222EF}" type="presParOf" srcId="{25086688-5C59-4373-982E-AF67868C26D8}" destId="{DFEFE568-5893-4D54-B864-55C58ED6D593}" srcOrd="6" destOrd="0" presId="urn:microsoft.com/office/officeart/2005/8/layout/vList2"/>
    <dgm:cxn modelId="{DD0E1D83-F630-C249-B3C4-9E18D11083A3}" type="presParOf" srcId="{25086688-5C59-4373-982E-AF67868C26D8}" destId="{3A2835F9-2EA3-4345-9CCB-9E52987C0CA1}"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A0A59-4748-4440-A955-E9CE1161D17F}">
      <dsp:nvSpPr>
        <dsp:cNvPr id="0" name=""/>
        <dsp:cNvSpPr/>
      </dsp:nvSpPr>
      <dsp:spPr>
        <a:xfrm>
          <a:off x="0" y="186803"/>
          <a:ext cx="7170920" cy="43173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Are there changes that would facilitate greater adoption?</a:t>
          </a:r>
          <a:endParaRPr lang="en-US" sz="1800" b="1" kern="1200" dirty="0"/>
        </a:p>
      </dsp:txBody>
      <dsp:txXfrm>
        <a:off x="21075" y="207878"/>
        <a:ext cx="7128770" cy="389580"/>
      </dsp:txXfrm>
    </dsp:sp>
    <dsp:sp modelId="{559C4517-1810-4F8B-A9C8-51FFE82C9391}">
      <dsp:nvSpPr>
        <dsp:cNvPr id="0" name=""/>
        <dsp:cNvSpPr/>
      </dsp:nvSpPr>
      <dsp:spPr>
        <a:xfrm>
          <a:off x="0" y="618533"/>
          <a:ext cx="7170920" cy="4843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677"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smtClean="0"/>
            <a:t>Need to understand the implementation challenges with OVAL today.</a:t>
          </a:r>
          <a:endParaRPr lang="en-US" sz="1400" kern="1200" dirty="0"/>
        </a:p>
        <a:p>
          <a:pPr marL="114300" lvl="1" indent="-114300" algn="l" defTabSz="622300" rtl="0">
            <a:lnSpc>
              <a:spcPct val="90000"/>
            </a:lnSpc>
            <a:spcBef>
              <a:spcPct val="0"/>
            </a:spcBef>
            <a:spcAft>
              <a:spcPct val="20000"/>
            </a:spcAft>
            <a:buChar char="••"/>
          </a:pPr>
          <a:r>
            <a:rPr lang="en-US" sz="1400" kern="1200" dirty="0" smtClean="0"/>
            <a:t>Make OVAL easier to implement.</a:t>
          </a:r>
          <a:endParaRPr lang="en-US" sz="1400" kern="1200" dirty="0"/>
        </a:p>
      </dsp:txBody>
      <dsp:txXfrm>
        <a:off x="0" y="618533"/>
        <a:ext cx="7170920" cy="484380"/>
      </dsp:txXfrm>
    </dsp:sp>
    <dsp:sp modelId="{6A616A60-56F2-466E-B336-710331D5E3C0}">
      <dsp:nvSpPr>
        <dsp:cNvPr id="0" name=""/>
        <dsp:cNvSpPr/>
      </dsp:nvSpPr>
      <dsp:spPr>
        <a:xfrm>
          <a:off x="0" y="1102913"/>
          <a:ext cx="7170920" cy="43173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How do we scale more efficiently?</a:t>
          </a:r>
          <a:endParaRPr lang="en-US" sz="1800" b="1" kern="1200" dirty="0"/>
        </a:p>
      </dsp:txBody>
      <dsp:txXfrm>
        <a:off x="21075" y="1123988"/>
        <a:ext cx="7128770" cy="389580"/>
      </dsp:txXfrm>
    </dsp:sp>
    <dsp:sp modelId="{B1393633-2289-4F16-9102-B89C9F617EF9}">
      <dsp:nvSpPr>
        <dsp:cNvPr id="0" name=""/>
        <dsp:cNvSpPr/>
      </dsp:nvSpPr>
      <dsp:spPr>
        <a:xfrm>
          <a:off x="0" y="1534643"/>
          <a:ext cx="7170920" cy="726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677"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smtClean="0"/>
            <a:t>Need to create component schemas for many more platforms.</a:t>
          </a:r>
          <a:endParaRPr lang="en-US" sz="1400" kern="1200" dirty="0"/>
        </a:p>
        <a:p>
          <a:pPr marL="114300" lvl="1" indent="-114300" algn="l" defTabSz="622300" rtl="0">
            <a:lnSpc>
              <a:spcPct val="90000"/>
            </a:lnSpc>
            <a:spcBef>
              <a:spcPct val="0"/>
            </a:spcBef>
            <a:spcAft>
              <a:spcPct val="20000"/>
            </a:spcAft>
            <a:buChar char="••"/>
          </a:pPr>
          <a:r>
            <a:rPr lang="en-US" sz="1400" kern="1200" dirty="0" smtClean="0"/>
            <a:t>Schema development is community driven.</a:t>
          </a:r>
          <a:endParaRPr lang="en-US" sz="1400" kern="1200" dirty="0"/>
        </a:p>
        <a:p>
          <a:pPr marL="114300" lvl="1" indent="-114300" algn="l" defTabSz="622300" rtl="0">
            <a:lnSpc>
              <a:spcPct val="90000"/>
            </a:lnSpc>
            <a:spcBef>
              <a:spcPct val="0"/>
            </a:spcBef>
            <a:spcAft>
              <a:spcPct val="20000"/>
            </a:spcAft>
            <a:buChar char="••"/>
          </a:pPr>
          <a:r>
            <a:rPr lang="en-US" sz="1400" kern="1200" dirty="0" smtClean="0"/>
            <a:t>No single team will be an expert in all platforms.</a:t>
          </a:r>
          <a:endParaRPr lang="en-US" sz="1400" kern="1200" dirty="0"/>
        </a:p>
      </dsp:txBody>
      <dsp:txXfrm>
        <a:off x="0" y="1534643"/>
        <a:ext cx="7170920" cy="726570"/>
      </dsp:txXfrm>
    </dsp:sp>
    <dsp:sp modelId="{A9994E65-B70E-4360-8335-95E236916476}">
      <dsp:nvSpPr>
        <dsp:cNvPr id="0" name=""/>
        <dsp:cNvSpPr/>
      </dsp:nvSpPr>
      <dsp:spPr>
        <a:xfrm>
          <a:off x="0" y="2261214"/>
          <a:ext cx="7170920" cy="43173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Can OVAL be made more easily extensible?</a:t>
          </a:r>
          <a:endParaRPr lang="en-US" sz="1800" kern="1200" dirty="0"/>
        </a:p>
      </dsp:txBody>
      <dsp:txXfrm>
        <a:off x="21075" y="2282289"/>
        <a:ext cx="7128770" cy="389580"/>
      </dsp:txXfrm>
    </dsp:sp>
    <dsp:sp modelId="{4A41F846-D924-454E-9D01-1C2EE44885A5}">
      <dsp:nvSpPr>
        <dsp:cNvPr id="0" name=""/>
        <dsp:cNvSpPr/>
      </dsp:nvSpPr>
      <dsp:spPr>
        <a:xfrm>
          <a:off x="0" y="2692944"/>
          <a:ext cx="7170920" cy="1192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677"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smtClean="0"/>
            <a:t>The core schemas have been very stable.</a:t>
          </a:r>
          <a:endParaRPr lang="en-US" sz="1400" kern="1200" dirty="0"/>
        </a:p>
        <a:p>
          <a:pPr marL="114300" lvl="1" indent="-114300" algn="l" defTabSz="622300" rtl="0">
            <a:lnSpc>
              <a:spcPct val="90000"/>
            </a:lnSpc>
            <a:spcBef>
              <a:spcPct val="0"/>
            </a:spcBef>
            <a:spcAft>
              <a:spcPct val="20000"/>
            </a:spcAft>
            <a:buChar char="••"/>
          </a:pPr>
          <a:r>
            <a:rPr lang="en-US" sz="1400" kern="1200" dirty="0" smtClean="0"/>
            <a:t>The component schemas change often.</a:t>
          </a:r>
          <a:endParaRPr lang="en-US" sz="1400" kern="1200" dirty="0"/>
        </a:p>
        <a:p>
          <a:pPr marL="114300" lvl="1" indent="-114300" algn="l" defTabSz="622300" rtl="0">
            <a:lnSpc>
              <a:spcPct val="90000"/>
            </a:lnSpc>
            <a:spcBef>
              <a:spcPct val="0"/>
            </a:spcBef>
            <a:spcAft>
              <a:spcPct val="20000"/>
            </a:spcAft>
            <a:buChar char="••"/>
          </a:pPr>
          <a:r>
            <a:rPr lang="en-US" sz="1400" kern="1200" dirty="0" smtClean="0"/>
            <a:t>Component schema additions and revisions require OVAL Language revisions.</a:t>
          </a:r>
          <a:endParaRPr lang="en-US" sz="1400" kern="1200" dirty="0"/>
        </a:p>
        <a:p>
          <a:pPr marL="114300" lvl="1" indent="-114300" algn="l" defTabSz="622300">
            <a:lnSpc>
              <a:spcPct val="90000"/>
            </a:lnSpc>
            <a:spcBef>
              <a:spcPct val="0"/>
            </a:spcBef>
            <a:spcAft>
              <a:spcPct val="20000"/>
            </a:spcAft>
            <a:buChar char="••"/>
          </a:pPr>
          <a:r>
            <a:rPr lang="en-US" sz="1400" kern="1200" dirty="0" smtClean="0"/>
            <a:t>Well documented with example extensions including defined criteria for a valid extension</a:t>
          </a:r>
        </a:p>
        <a:p>
          <a:pPr marL="228600" lvl="2" indent="-114300" algn="l" defTabSz="622300">
            <a:lnSpc>
              <a:spcPct val="90000"/>
            </a:lnSpc>
            <a:spcBef>
              <a:spcPct val="0"/>
            </a:spcBef>
            <a:spcAft>
              <a:spcPct val="20000"/>
            </a:spcAft>
            <a:buChar char="••"/>
          </a:pPr>
          <a:r>
            <a:rPr lang="en-US" sz="1400" kern="1200" dirty="0" smtClean="0"/>
            <a:t>Could the development of extensions the be federated?</a:t>
          </a:r>
        </a:p>
      </dsp:txBody>
      <dsp:txXfrm>
        <a:off x="0" y="2692944"/>
        <a:ext cx="7170920" cy="1192320"/>
      </dsp:txXfrm>
    </dsp:sp>
    <dsp:sp modelId="{DFEFE568-5893-4D54-B864-55C58ED6D593}">
      <dsp:nvSpPr>
        <dsp:cNvPr id="0" name=""/>
        <dsp:cNvSpPr/>
      </dsp:nvSpPr>
      <dsp:spPr>
        <a:xfrm>
          <a:off x="0" y="3885264"/>
          <a:ext cx="7170920" cy="43173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n-US" sz="1800" b="1" kern="1200" dirty="0" smtClean="0"/>
            <a:t>What would make OVAL more maintainable?</a:t>
          </a:r>
          <a:endParaRPr lang="en-US" sz="1800" kern="1200" dirty="0"/>
        </a:p>
      </dsp:txBody>
      <dsp:txXfrm>
        <a:off x="21075" y="3906339"/>
        <a:ext cx="7128770" cy="389580"/>
      </dsp:txXfrm>
    </dsp:sp>
    <dsp:sp modelId="{3A2835F9-2EA3-4345-9CCB-9E52987C0CA1}">
      <dsp:nvSpPr>
        <dsp:cNvPr id="0" name=""/>
        <dsp:cNvSpPr/>
      </dsp:nvSpPr>
      <dsp:spPr>
        <a:xfrm>
          <a:off x="0" y="4316994"/>
          <a:ext cx="7170920" cy="726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677"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smtClean="0"/>
            <a:t>All tests are essentially identical.</a:t>
          </a:r>
          <a:endParaRPr lang="en-US" sz="1400" kern="1200" dirty="0"/>
        </a:p>
        <a:p>
          <a:pPr marL="114300" lvl="1" indent="-114300" algn="l" defTabSz="622300" rtl="0">
            <a:lnSpc>
              <a:spcPct val="90000"/>
            </a:lnSpc>
            <a:spcBef>
              <a:spcPct val="0"/>
            </a:spcBef>
            <a:spcAft>
              <a:spcPct val="20000"/>
            </a:spcAft>
            <a:buChar char="••"/>
          </a:pPr>
          <a:r>
            <a:rPr lang="en-US" sz="1400" kern="1200" dirty="0" smtClean="0"/>
            <a:t>The meaning of &lt;trustee_sid/&gt; is defined 23 times in OVAL 5.8.</a:t>
          </a:r>
          <a:endParaRPr lang="en-US" sz="1400" kern="1200" dirty="0"/>
        </a:p>
        <a:p>
          <a:pPr marL="114300" lvl="1" indent="-114300" algn="l" defTabSz="622300" rtl="0">
            <a:lnSpc>
              <a:spcPct val="90000"/>
            </a:lnSpc>
            <a:spcBef>
              <a:spcPct val="0"/>
            </a:spcBef>
            <a:spcAft>
              <a:spcPct val="20000"/>
            </a:spcAft>
            <a:buChar char="••"/>
          </a:pPr>
          <a:r>
            <a:rPr lang="en-US" sz="1400" kern="1200" dirty="0" smtClean="0"/>
            <a:t>At a minimum the meaning of a given object entity is defined three times.</a:t>
          </a:r>
          <a:endParaRPr lang="en-US" sz="1400" kern="1200" dirty="0"/>
        </a:p>
      </dsp:txBody>
      <dsp:txXfrm>
        <a:off x="0" y="4316994"/>
        <a:ext cx="7170920" cy="72657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5" name="Rectangle 3"/>
          <p:cNvSpPr>
            <a:spLocks noGrp="1" noChangeArrowheads="1"/>
          </p:cNvSpPr>
          <p:nvPr>
            <p:ph type="dt" sz="quarter"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18436" name="Rectangle 4"/>
          <p:cNvSpPr>
            <a:spLocks noGrp="1" noChangeArrowheads="1"/>
          </p:cNvSpPr>
          <p:nvPr>
            <p:ph type="ftr" sz="quarter" idx="2"/>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7" name="Rectangle 5"/>
          <p:cNvSpPr>
            <a:spLocks noGrp="1" noChangeArrowheads="1"/>
          </p:cNvSpPr>
          <p:nvPr>
            <p:ph type="sldNum" sz="quarter" idx="3"/>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F1A95257-001A-4F8A-A789-17FE7A71464E}" type="slidenum">
              <a:rPr lang="en-US"/>
              <a:pPr>
                <a:defRPr/>
              </a:pPr>
              <a:t>‹#›</a:t>
            </a:fld>
            <a:endParaRPr lang="en-US" dirty="0"/>
          </a:p>
        </p:txBody>
      </p:sp>
    </p:spTree>
    <p:extLst>
      <p:ext uri="{BB962C8B-B14F-4D97-AF65-F5344CB8AC3E}">
        <p14:creationId xmlns:p14="http://schemas.microsoft.com/office/powerpoint/2010/main" val="224678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5" name="Rectangle 3"/>
          <p:cNvSpPr>
            <a:spLocks noGrp="1" noChangeArrowheads="1"/>
          </p:cNvSpPr>
          <p:nvPr>
            <p:ph type="dt"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8500" y="4410075"/>
            <a:ext cx="5588000" cy="4178300"/>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9" name="Rectangle 7"/>
          <p:cNvSpPr>
            <a:spLocks noGrp="1" noChangeArrowheads="1"/>
          </p:cNvSpPr>
          <p:nvPr>
            <p:ph type="sldNum" sz="quarter" idx="5"/>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999AB7AC-34C0-4BB4-8A61-84B705D5BF97}" type="slidenum">
              <a:rPr lang="en-US"/>
              <a:pPr>
                <a:defRPr/>
              </a:pPr>
              <a:t>‹#›</a:t>
            </a:fld>
            <a:endParaRPr lang="en-US" dirty="0"/>
          </a:p>
        </p:txBody>
      </p:sp>
    </p:spTree>
    <p:extLst>
      <p:ext uri="{BB962C8B-B14F-4D97-AF65-F5344CB8AC3E}">
        <p14:creationId xmlns:p14="http://schemas.microsoft.com/office/powerpoint/2010/main" val="1413985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http://oval.mitre.org/about/OVAL_ITSAC_Workshop_2010-09-29_Minutes.pdf</a:t>
            </a:r>
          </a:p>
          <a:p>
            <a:r>
              <a:rPr lang="en-US" dirty="0" smtClean="0"/>
              <a:t>http://oval.mitre.org/about/2010_ITSAC-OVAL_Workshop.pdf</a:t>
            </a:r>
          </a:p>
          <a:p>
            <a:r>
              <a:rPr lang="en-US" dirty="0" smtClean="0"/>
              <a:t>http://oval.mitre.org/language/version5.9/ovalresults/documentation/oval-results-schema.html#TestType</a:t>
            </a:r>
          </a:p>
          <a:p>
            <a:r>
              <a:rPr lang="en-US" dirty="0" smtClean="0"/>
              <a:t>http://oval.mitre.org/language/version5.9/ovaldefinition/documentation/oval-definitions-schema.html#test</a:t>
            </a:r>
          </a:p>
          <a:p>
            <a:r>
              <a:rPr lang="en-US" dirty="0" smtClean="0"/>
              <a:t>http://oval.mitre.org/language/about/definition.html</a:t>
            </a:r>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0</a:t>
            </a:fld>
            <a:endParaRPr lang="en-US" dirty="0"/>
          </a:p>
        </p:txBody>
      </p:sp>
    </p:spTree>
    <p:extLst>
      <p:ext uri="{BB962C8B-B14F-4D97-AF65-F5344CB8AC3E}">
        <p14:creationId xmlns:p14="http://schemas.microsoft.com/office/powerpoint/2010/main" val="3999312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charset="0"/>
                <a:ea typeface="+mn-ea"/>
                <a:cs typeface="+mn-cs"/>
              </a:rPr>
              <a:t>[Todd Dolinsky] </a:t>
            </a:r>
            <a:r>
              <a:rPr lang="en-US" sz="1200" b="0" kern="1200" dirty="0" smtClean="0">
                <a:solidFill>
                  <a:schemeClr val="tx1"/>
                </a:solidFill>
                <a:latin typeface="Arial" charset="0"/>
                <a:ea typeface="+mn-ea"/>
                <a:cs typeface="+mn-cs"/>
              </a:rPr>
              <a:t>How would we enforce the object/state pairings if we only have a single test?</a:t>
            </a:r>
          </a:p>
          <a:p>
            <a:r>
              <a:rPr lang="en-US" sz="1200" b="1" kern="1200" dirty="0" smtClean="0">
                <a:solidFill>
                  <a:schemeClr val="tx1"/>
                </a:solidFill>
                <a:latin typeface="Arial" charset="0"/>
                <a:ea typeface="+mn-ea"/>
                <a:cs typeface="+mn-cs"/>
              </a:rPr>
              <a:t>[Jon Baker] </a:t>
            </a:r>
            <a:r>
              <a:rPr lang="en-US" sz="1200" b="0" kern="1200" dirty="0" smtClean="0">
                <a:solidFill>
                  <a:schemeClr val="tx1"/>
                </a:solidFill>
                <a:latin typeface="Arial" charset="0"/>
                <a:ea typeface="+mn-ea"/>
                <a:cs typeface="+mn-cs"/>
              </a:rPr>
              <a:t>Schematron rules would still exist to enforce those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12</a:t>
            </a:fld>
            <a:endParaRPr lang="en-US" dirty="0"/>
          </a:p>
        </p:txBody>
      </p:sp>
    </p:spTree>
    <p:extLst>
      <p:ext uri="{BB962C8B-B14F-4D97-AF65-F5344CB8AC3E}">
        <p14:creationId xmlns:p14="http://schemas.microsoft.com/office/powerpoint/2010/main" val="3003698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charset="0"/>
                <a:ea typeface="+mn-ea"/>
                <a:cs typeface="+mn-cs"/>
              </a:rPr>
              <a:t>[Todd Dolinsky] </a:t>
            </a:r>
            <a:r>
              <a:rPr lang="en-US" sz="1200" b="0" kern="1200" dirty="0" smtClean="0">
                <a:solidFill>
                  <a:schemeClr val="tx1"/>
                </a:solidFill>
                <a:latin typeface="Arial" charset="0"/>
                <a:ea typeface="+mn-ea"/>
                <a:cs typeface="+mn-cs"/>
              </a:rPr>
              <a:t>How would we enforce the object/state pairings if we only have a single test?</a:t>
            </a:r>
          </a:p>
          <a:p>
            <a:r>
              <a:rPr lang="en-US" sz="1200" b="1" kern="1200" dirty="0" smtClean="0">
                <a:solidFill>
                  <a:schemeClr val="tx1"/>
                </a:solidFill>
                <a:latin typeface="Arial" charset="0"/>
                <a:ea typeface="+mn-ea"/>
                <a:cs typeface="+mn-cs"/>
              </a:rPr>
              <a:t>[Jon Baker] </a:t>
            </a:r>
            <a:r>
              <a:rPr lang="en-US" sz="1200" b="0" kern="1200" dirty="0" smtClean="0">
                <a:solidFill>
                  <a:schemeClr val="tx1"/>
                </a:solidFill>
                <a:latin typeface="Arial" charset="0"/>
                <a:ea typeface="+mn-ea"/>
                <a:cs typeface="+mn-cs"/>
              </a:rPr>
              <a:t>Schematron rules would still exist to enforce those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13</a:t>
            </a:fld>
            <a:endParaRPr lang="en-US" dirty="0"/>
          </a:p>
        </p:txBody>
      </p:sp>
    </p:spTree>
    <p:extLst>
      <p:ext uri="{BB962C8B-B14F-4D97-AF65-F5344CB8AC3E}">
        <p14:creationId xmlns:p14="http://schemas.microsoft.com/office/powerpoint/2010/main" val="30036984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Arial" charset="0"/>
                <a:ea typeface="+mn-ea"/>
                <a:cs typeface="+mn-cs"/>
              </a:rPr>
              <a:t>The test element is an abstract element that is meant to be extended (via substitution groups) by the individual tests found in the component schemas. An OVAL Test is used to compare an object(s) against a defined state. An actual test element is not valid. The use of this abstract class simplifies the OVAL schema by allowing individual tests to inherit the optional notes child element, and the id and comment attributes from the base TestType. Please refer to the description of the TestType complex type for more information.</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14</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“test” not abstract. Allows instances</a:t>
            </a:r>
            <a:r>
              <a:rPr lang="en-US" baseline="0" dirty="0" smtClean="0"/>
              <a:t> in definition documents. Existing tests still extend it.</a:t>
            </a:r>
          </a:p>
          <a:p>
            <a:endParaRPr lang="en-US" baseline="0" dirty="0" smtClean="0"/>
          </a:p>
          <a:p>
            <a:r>
              <a:rPr lang="en-US" baseline="0" dirty="0" smtClean="0"/>
              <a:t>Object must have minOccurs=0 or all existing tests would need to be modified to use this object rather than their own.</a:t>
            </a:r>
          </a:p>
          <a:p>
            <a:r>
              <a:rPr lang="en-US" baseline="0" dirty="0" smtClean="0"/>
              <a:t>Schema no longer enforces the existence of an object element.</a:t>
            </a:r>
          </a:p>
          <a:p>
            <a:endParaRPr lang="en-US" baseline="0" dirty="0" smtClean="0"/>
          </a:p>
          <a:p>
            <a:r>
              <a:rPr lang="en-US" baseline="0" dirty="0" smtClean="0"/>
              <a:t>What if you have one of these Object elements and the test specific Object?</a:t>
            </a:r>
          </a:p>
          <a:p>
            <a:endParaRPr lang="en-US" baseline="0" dirty="0" smtClean="0"/>
          </a:p>
          <a:p>
            <a:r>
              <a:rPr lang="en-US" baseline="0" dirty="0" smtClean="0"/>
              <a:t>State could be confusing. Do you use one of these states or the existing ones? What happens if you mix the two?</a:t>
            </a:r>
          </a:p>
          <a:p>
            <a:endParaRPr lang="en-US" baseline="0" dirty="0" smtClean="0"/>
          </a:p>
          <a:p>
            <a:r>
              <a:rPr lang="en-US" baseline="0" dirty="0" smtClean="0"/>
              <a:t>Could add Schematron to enforce all these gotchas, but that could get messy.</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15</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a:t>
            </a:r>
            <a:r>
              <a:rPr lang="en-US" baseline="0" dirty="0" smtClean="0"/>
              <a:t> simple example.</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16</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Bad </a:t>
            </a:r>
            <a:r>
              <a:rPr lang="en-US" baseline="0" dirty="0" smtClean="0"/>
              <a:t>example.</a:t>
            </a:r>
          </a:p>
          <a:p>
            <a:r>
              <a:rPr lang="en-US" baseline="0" dirty="0" smtClean="0"/>
              <a:t>Object &amp; State elements from different namespace allowed by schema. Must use other means to ensure things like this are not created</a:t>
            </a:r>
            <a:r>
              <a:rPr lang="en-US" baseline="0" dirty="0" smtClean="0"/>
              <a:t>.</a:t>
            </a:r>
          </a:p>
          <a:p>
            <a:r>
              <a:rPr lang="en-US" baseline="0" dirty="0" smtClean="0"/>
              <a:t>Could confuse authors. Which object or state from which namespace should they use? Is either acceptable?</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17</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charset="0"/>
                <a:ea typeface="+mn-ea"/>
                <a:cs typeface="+mn-cs"/>
              </a:rPr>
              <a:t>[Todd Dolinsky] </a:t>
            </a:r>
            <a:r>
              <a:rPr lang="en-US" sz="1200" b="0" kern="1200" dirty="0" smtClean="0">
                <a:solidFill>
                  <a:schemeClr val="tx1"/>
                </a:solidFill>
                <a:latin typeface="Arial" charset="0"/>
                <a:ea typeface="+mn-ea"/>
                <a:cs typeface="+mn-cs"/>
              </a:rPr>
              <a:t>How would we enforce the object/state pairings if we only have a single test?</a:t>
            </a:r>
          </a:p>
          <a:p>
            <a:r>
              <a:rPr lang="en-US" sz="1200" b="1" kern="1200" dirty="0" smtClean="0">
                <a:solidFill>
                  <a:schemeClr val="tx1"/>
                </a:solidFill>
                <a:latin typeface="Arial" charset="0"/>
                <a:ea typeface="+mn-ea"/>
                <a:cs typeface="+mn-cs"/>
              </a:rPr>
              <a:t>[Jon Baker] </a:t>
            </a:r>
            <a:r>
              <a:rPr lang="en-US" sz="1200" b="0" kern="1200" dirty="0" smtClean="0">
                <a:solidFill>
                  <a:schemeClr val="tx1"/>
                </a:solidFill>
                <a:latin typeface="Arial" charset="0"/>
                <a:ea typeface="+mn-ea"/>
                <a:cs typeface="+mn-cs"/>
              </a:rPr>
              <a:t>Schematron rules would still exist to enforce those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18</a:t>
            </a:fld>
            <a:endParaRPr lang="en-US" dirty="0"/>
          </a:p>
        </p:txBody>
      </p:sp>
    </p:spTree>
    <p:extLst>
      <p:ext uri="{BB962C8B-B14F-4D97-AF65-F5344CB8AC3E}">
        <p14:creationId xmlns:p14="http://schemas.microsoft.com/office/powerpoint/2010/main" val="30036984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charset="0"/>
                <a:ea typeface="+mn-ea"/>
                <a:cs typeface="+mn-cs"/>
              </a:rPr>
              <a:t>[Todd Dolinsky] </a:t>
            </a:r>
            <a:r>
              <a:rPr lang="en-US" sz="1200" b="0" kern="1200" dirty="0" smtClean="0">
                <a:solidFill>
                  <a:schemeClr val="tx1"/>
                </a:solidFill>
                <a:latin typeface="Arial" charset="0"/>
                <a:ea typeface="+mn-ea"/>
                <a:cs typeface="+mn-cs"/>
              </a:rPr>
              <a:t>How would we enforce the object/state pairings if we only have a single test?</a:t>
            </a:r>
          </a:p>
          <a:p>
            <a:r>
              <a:rPr lang="en-US" sz="1200" b="1" kern="1200" dirty="0" smtClean="0">
                <a:solidFill>
                  <a:schemeClr val="tx1"/>
                </a:solidFill>
                <a:latin typeface="Arial" charset="0"/>
                <a:ea typeface="+mn-ea"/>
                <a:cs typeface="+mn-cs"/>
              </a:rPr>
              <a:t>[Jon Baker] </a:t>
            </a:r>
            <a:r>
              <a:rPr lang="en-US" sz="1200" b="0" kern="1200" dirty="0" smtClean="0">
                <a:solidFill>
                  <a:schemeClr val="tx1"/>
                </a:solidFill>
                <a:latin typeface="Arial" charset="0"/>
                <a:ea typeface="+mn-ea"/>
                <a:cs typeface="+mn-cs"/>
              </a:rPr>
              <a:t>Schematron rules would still exist to enforce those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19</a:t>
            </a:fld>
            <a:endParaRPr lang="en-US" dirty="0"/>
          </a:p>
        </p:txBody>
      </p:sp>
    </p:spTree>
    <p:extLst>
      <p:ext uri="{BB962C8B-B14F-4D97-AF65-F5344CB8AC3E}">
        <p14:creationId xmlns:p14="http://schemas.microsoft.com/office/powerpoint/2010/main" val="3003698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Follows same paradigm as existing tests.</a:t>
            </a:r>
          </a:p>
          <a:p>
            <a:r>
              <a:rPr lang="en-US" dirty="0" smtClean="0"/>
              <a:t>No changes or “special” handling of existing objects and states</a:t>
            </a:r>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20</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charset="0"/>
                <a:ea typeface="+mn-ea"/>
                <a:cs typeface="+mn-cs"/>
              </a:rPr>
              <a:t>[Todd Dolinsky] </a:t>
            </a:r>
            <a:r>
              <a:rPr lang="en-US" sz="1200" b="0" kern="1200" dirty="0" smtClean="0">
                <a:solidFill>
                  <a:schemeClr val="tx1"/>
                </a:solidFill>
                <a:latin typeface="Arial" charset="0"/>
                <a:ea typeface="+mn-ea"/>
                <a:cs typeface="+mn-cs"/>
              </a:rPr>
              <a:t>How would we enforce the object/state pairings if we only have a single test?</a:t>
            </a:r>
          </a:p>
          <a:p>
            <a:r>
              <a:rPr lang="en-US" sz="1200" b="1" kern="1200" dirty="0" smtClean="0">
                <a:solidFill>
                  <a:schemeClr val="tx1"/>
                </a:solidFill>
                <a:latin typeface="Arial" charset="0"/>
                <a:ea typeface="+mn-ea"/>
                <a:cs typeface="+mn-cs"/>
              </a:rPr>
              <a:t>[Jon Baker] </a:t>
            </a:r>
            <a:r>
              <a:rPr lang="en-US" sz="1200" b="0" kern="1200" dirty="0" smtClean="0">
                <a:solidFill>
                  <a:schemeClr val="tx1"/>
                </a:solidFill>
                <a:latin typeface="Arial" charset="0"/>
                <a:ea typeface="+mn-ea"/>
                <a:cs typeface="+mn-cs"/>
              </a:rPr>
              <a:t>Schematron rules would still exist to enforce those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21</a:t>
            </a:fld>
            <a:endParaRPr lang="en-US" dirty="0"/>
          </a:p>
        </p:txBody>
      </p:sp>
    </p:spTree>
    <p:extLst>
      <p:ext uri="{BB962C8B-B14F-4D97-AF65-F5344CB8AC3E}">
        <p14:creationId xmlns:p14="http://schemas.microsoft.com/office/powerpoint/2010/main" val="3003698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3</a:t>
            </a:fld>
            <a:endParaRPr lang="en-US" dirty="0"/>
          </a:p>
        </p:txBody>
      </p:sp>
    </p:spTree>
    <p:extLst>
      <p:ext uri="{BB962C8B-B14F-4D97-AF65-F5344CB8AC3E}">
        <p14:creationId xmlns:p14="http://schemas.microsoft.com/office/powerpoint/2010/main" val="34916428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Follows same paradigm as existing tests.</a:t>
            </a:r>
          </a:p>
          <a:p>
            <a:r>
              <a:rPr lang="en-US" dirty="0" smtClean="0"/>
              <a:t>No changes or “special” handling of existing objects and states.</a:t>
            </a:r>
          </a:p>
          <a:p>
            <a:r>
              <a:rPr lang="en-US" dirty="0" smtClean="0"/>
              <a:t>Object and State in the same namespace. No change for old tests.</a:t>
            </a:r>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22</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Arial" charset="0"/>
                <a:ea typeface="+mn-ea"/>
                <a:cs typeface="+mn-cs"/>
              </a:rPr>
              <a:t>[Todd Dolinsky] </a:t>
            </a:r>
            <a:r>
              <a:rPr lang="en-US" sz="1200" b="0" kern="1200" dirty="0" smtClean="0">
                <a:solidFill>
                  <a:schemeClr val="tx1"/>
                </a:solidFill>
                <a:latin typeface="Arial" charset="0"/>
                <a:ea typeface="+mn-ea"/>
                <a:cs typeface="+mn-cs"/>
              </a:rPr>
              <a:t>How would we enforce the object/state pairings if we only have a single test?</a:t>
            </a:r>
          </a:p>
          <a:p>
            <a:r>
              <a:rPr lang="en-US" sz="1200" b="1" kern="1200" dirty="0" smtClean="0">
                <a:solidFill>
                  <a:schemeClr val="tx1"/>
                </a:solidFill>
                <a:latin typeface="Arial" charset="0"/>
                <a:ea typeface="+mn-ea"/>
                <a:cs typeface="+mn-cs"/>
              </a:rPr>
              <a:t>[Jon Baker] </a:t>
            </a:r>
            <a:r>
              <a:rPr lang="en-US" sz="1200" b="0" kern="1200" dirty="0" smtClean="0">
                <a:solidFill>
                  <a:schemeClr val="tx1"/>
                </a:solidFill>
                <a:latin typeface="Arial" charset="0"/>
                <a:ea typeface="+mn-ea"/>
                <a:cs typeface="+mn-cs"/>
              </a:rPr>
              <a:t>Schematron rules would still exist to enforce those relationships.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23</a:t>
            </a:fld>
            <a:endParaRPr lang="en-US" dirty="0"/>
          </a:p>
        </p:txBody>
      </p:sp>
    </p:spTree>
    <p:extLst>
      <p:ext uri="{BB962C8B-B14F-4D97-AF65-F5344CB8AC3E}">
        <p14:creationId xmlns:p14="http://schemas.microsoft.com/office/powerpoint/2010/main" val="30036984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Arial" charset="0"/>
                <a:ea typeface="+mn-ea"/>
                <a:cs typeface="+mn-cs"/>
              </a:rPr>
              <a:t>Added</a:t>
            </a:r>
            <a:r>
              <a:rPr lang="en-US" sz="1200" kern="1200" baseline="0" dirty="0" smtClean="0">
                <a:solidFill>
                  <a:schemeClr val="tx1"/>
                </a:solidFill>
                <a:latin typeface="Arial" charset="0"/>
                <a:ea typeface="+mn-ea"/>
                <a:cs typeface="+mn-cs"/>
              </a:rPr>
              <a:t> in 5.8</a:t>
            </a:r>
            <a:endParaRPr lang="en-US" sz="1200" kern="1200" dirty="0" smtClean="0">
              <a:solidFill>
                <a:schemeClr val="tx1"/>
              </a:solidFill>
              <a:latin typeface="Arial" charset="0"/>
              <a:ea typeface="+mn-ea"/>
              <a:cs typeface="+mn-cs"/>
            </a:endParaRP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The element_mapping element is used in documenting which tests, objects, states, and system characteristic items are associated with each other. It provides a way to explicitly and programatically associate the test, object, state, and system characteristic item definitions.</a:t>
            </a: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Could be used by an interpreter to map from item to object in system characteristics file.</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24</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25</a:t>
            </a:fld>
            <a:endParaRPr lang="en-US"/>
          </a:p>
        </p:txBody>
      </p:sp>
    </p:spTree>
    <p:extLst>
      <p:ext uri="{BB962C8B-B14F-4D97-AF65-F5344CB8AC3E}">
        <p14:creationId xmlns:p14="http://schemas.microsoft.com/office/powerpoint/2010/main" val="30036984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26</a:t>
            </a:fld>
            <a:endParaRPr lang="en-US"/>
          </a:p>
        </p:txBody>
      </p:sp>
    </p:spTree>
    <p:extLst>
      <p:ext uri="{BB962C8B-B14F-4D97-AF65-F5344CB8AC3E}">
        <p14:creationId xmlns:p14="http://schemas.microsoft.com/office/powerpoint/2010/main" val="30036984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27</a:t>
            </a:fld>
            <a:endParaRPr lang="en-US"/>
          </a:p>
        </p:txBody>
      </p:sp>
    </p:spTree>
    <p:extLst>
      <p:ext uri="{BB962C8B-B14F-4D97-AF65-F5344CB8AC3E}">
        <p14:creationId xmlns:p14="http://schemas.microsoft.com/office/powerpoint/2010/main" val="3003698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28</a:t>
            </a:fld>
            <a:endParaRPr lang="en-US" dirty="0"/>
          </a:p>
        </p:txBody>
      </p:sp>
    </p:spTree>
    <p:extLst>
      <p:ext uri="{BB962C8B-B14F-4D97-AF65-F5344CB8AC3E}">
        <p14:creationId xmlns:p14="http://schemas.microsoft.com/office/powerpoint/2010/main" val="30036984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31</a:t>
            </a:fld>
            <a:endParaRPr lang="en-US"/>
          </a:p>
        </p:txBody>
      </p:sp>
    </p:spTree>
    <p:extLst>
      <p:ext uri="{BB962C8B-B14F-4D97-AF65-F5344CB8AC3E}">
        <p14:creationId xmlns:p14="http://schemas.microsoft.com/office/powerpoint/2010/main" val="30036984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Arial" charset="0"/>
                <a:ea typeface="+mn-ea"/>
                <a:cs typeface="+mn-cs"/>
              </a:rPr>
              <a:t>Added</a:t>
            </a:r>
            <a:r>
              <a:rPr lang="en-US" sz="1200" kern="1200" baseline="0" dirty="0" smtClean="0">
                <a:solidFill>
                  <a:schemeClr val="tx1"/>
                </a:solidFill>
                <a:latin typeface="Arial" charset="0"/>
                <a:ea typeface="+mn-ea"/>
                <a:cs typeface="+mn-cs"/>
              </a:rPr>
              <a:t> in 5.8</a:t>
            </a:r>
            <a:endParaRPr lang="en-US" sz="1200" kern="1200" dirty="0" smtClean="0">
              <a:solidFill>
                <a:schemeClr val="tx1"/>
              </a:solidFill>
              <a:latin typeface="Arial" charset="0"/>
              <a:ea typeface="+mn-ea"/>
              <a:cs typeface="+mn-cs"/>
            </a:endParaRP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The element_mapping element is used in documenting which tests, objects, states, and system characteristic items are associated with each other. It provides a way to explicitly and programatically associate the test, object, state, and system characteristic item definitions.</a:t>
            </a: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Could be used by an interpreter to map from item to object in system characteristics file.</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32</a:t>
            </a:fld>
            <a:endParaRPr lang="en-US" dirty="0"/>
          </a:p>
        </p:txBody>
      </p:sp>
    </p:spTree>
    <p:extLst>
      <p:ext uri="{BB962C8B-B14F-4D97-AF65-F5344CB8AC3E}">
        <p14:creationId xmlns:p14="http://schemas.microsoft.com/office/powerpoint/2010/main" val="3440938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Test</a:t>
            </a:r>
            <a:r>
              <a:rPr lang="en-US" baseline="0" dirty="0" smtClean="0"/>
              <a:t> child </a:t>
            </a:r>
            <a:r>
              <a:rPr lang="en-US" dirty="0" smtClean="0"/>
              <a:t>Object and State elements have IDs to refer to associated object and state elements in</a:t>
            </a:r>
            <a:r>
              <a:rPr lang="en-US" baseline="0" dirty="0" smtClean="0"/>
              <a:t> the objects and states section of document.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 test in the OVAL Language is used to check the value of specified attributes related to a given object. The OVAL Test structure simply combines a reference for a given object (in this case a registry key) and a reference to the value (also known as state) we want to check.</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4</a:t>
            </a:fld>
            <a:endParaRPr lang="en-US" dirty="0"/>
          </a:p>
        </p:txBody>
      </p:sp>
    </p:spTree>
    <p:extLst>
      <p:ext uri="{BB962C8B-B14F-4D97-AF65-F5344CB8AC3E}">
        <p14:creationId xmlns:p14="http://schemas.microsoft.com/office/powerpoint/2010/main" val="74470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Test</a:t>
            </a:r>
            <a:r>
              <a:rPr lang="en-US" baseline="0" dirty="0" smtClean="0"/>
              <a:t> child </a:t>
            </a:r>
            <a:r>
              <a:rPr lang="en-US" dirty="0" smtClean="0"/>
              <a:t>Object and State elements have IDs to refer to associated object and state elements in</a:t>
            </a:r>
            <a:r>
              <a:rPr lang="en-US" baseline="0" dirty="0" smtClean="0"/>
              <a:t> the objects and states section of document.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 test in the OVAL Language is used to check the value of specified attributes related to a given object. The OVAL Test structure simply combines a reference for a given object (in this case a registry key) and a reference to the value (also known as state) we want to check.</a:t>
            </a:r>
          </a:p>
          <a:p>
            <a:endParaRPr lang="en-US" dirty="0" smtClean="0"/>
          </a:p>
          <a:p>
            <a:r>
              <a:rPr lang="en-US" dirty="0" smtClean="0"/>
              <a:t>XSD Schema cannot enforce the integrity of this relationship.</a:t>
            </a:r>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5</a:t>
            </a:fld>
            <a:endParaRPr lang="en-US" dirty="0"/>
          </a:p>
        </p:txBody>
      </p:sp>
    </p:spTree>
    <p:extLst>
      <p:ext uri="{BB962C8B-B14F-4D97-AF65-F5344CB8AC3E}">
        <p14:creationId xmlns:p14="http://schemas.microsoft.com/office/powerpoint/2010/main" val="744700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RefType does not specify</a:t>
            </a:r>
            <a:r>
              <a:rPr lang="en-US" baseline="0" dirty="0" smtClean="0"/>
              <a:t> the exact object or state to be referenced, so there’s no way to bind an xxx_test with an xxx_object and xxx_state</a:t>
            </a:r>
          </a:p>
          <a:p>
            <a:endParaRPr lang="en-US" baseline="0" dirty="0" smtClean="0"/>
          </a:p>
          <a:p>
            <a:r>
              <a:rPr lang="en-US" baseline="0" dirty="0" smtClean="0"/>
              <a:t>Point out that this structure is duplicated in EVERY test. They are exactly the same.</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6</a:t>
            </a:fld>
            <a:endParaRPr lang="en-US" dirty="0"/>
          </a:p>
        </p:txBody>
      </p:sp>
    </p:spTree>
    <p:extLst>
      <p:ext uri="{BB962C8B-B14F-4D97-AF65-F5344CB8AC3E}">
        <p14:creationId xmlns:p14="http://schemas.microsoft.com/office/powerpoint/2010/main" val="4041288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Schematron does this binding/validation.</a:t>
            </a:r>
          </a:p>
          <a:p>
            <a:r>
              <a:rPr lang="en-US" dirty="0" smtClean="0"/>
              <a:t>Rule says</a:t>
            </a:r>
            <a:r>
              <a:rPr lang="en-US" baseline="0" dirty="0" smtClean="0"/>
              <a:t> that the object/state child of a registry_test must point to a registry_object/registry_state.</a:t>
            </a:r>
          </a:p>
          <a:p>
            <a:r>
              <a:rPr lang="en-US" baseline="0" dirty="0" smtClean="0"/>
              <a:t>There must be a registry_object/state with the id referred to by the registry_test’s object/state.</a:t>
            </a:r>
          </a:p>
          <a:p>
            <a:endParaRPr lang="en-US" baseline="0" dirty="0" smtClean="0"/>
          </a:p>
          <a:p>
            <a:r>
              <a:rPr lang="en-US" baseline="0" dirty="0" smtClean="0"/>
              <a:t>Same rule in every test.</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7</a:t>
            </a:fld>
            <a:endParaRPr lang="en-US" dirty="0"/>
          </a:p>
        </p:txBody>
      </p:sp>
    </p:spTree>
    <p:extLst>
      <p:ext uri="{BB962C8B-B14F-4D97-AF65-F5344CB8AC3E}">
        <p14:creationId xmlns:p14="http://schemas.microsoft.com/office/powerpoint/2010/main" val="4041288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Schematron does this binding/validation.</a:t>
            </a:r>
          </a:p>
          <a:p>
            <a:r>
              <a:rPr lang="en-US" dirty="0" smtClean="0"/>
              <a:t>Rule says</a:t>
            </a:r>
            <a:r>
              <a:rPr lang="en-US" baseline="0" dirty="0" smtClean="0"/>
              <a:t> that the object/state child of a registry_test must point to a registry_object/registry_state.</a:t>
            </a:r>
          </a:p>
          <a:p>
            <a:r>
              <a:rPr lang="en-US" baseline="0" dirty="0" smtClean="0"/>
              <a:t>There must be a registry_object/state with the id referred to by the registry_test’s object/state.</a:t>
            </a:r>
          </a:p>
          <a:p>
            <a:endParaRPr lang="en-US" baseline="0" dirty="0" smtClean="0"/>
          </a:p>
          <a:p>
            <a:r>
              <a:rPr lang="en-US" baseline="0" dirty="0" smtClean="0"/>
              <a:t>Same rule in every test.</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8</a:t>
            </a:fld>
            <a:endParaRPr lang="en-US" dirty="0"/>
          </a:p>
        </p:txBody>
      </p:sp>
    </p:spTree>
    <p:extLst>
      <p:ext uri="{BB962C8B-B14F-4D97-AF65-F5344CB8AC3E}">
        <p14:creationId xmlns:p14="http://schemas.microsoft.com/office/powerpoint/2010/main" val="4041288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Currently there is an OVAL Test defined for every test (currently 136 tests as of Version 5.8) in the OVAL Language.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Each OVAL Test associates an OVAL Object with zero or more OVAL States.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Since all of the OVAL Tests are the same outside of the name and documentation, these test constructs could be consolidated into a single test construct effectively reducing the size of the schema by about one-third. Additionally, existing OVAL Content could easily be translated to use this single test type with a stylesheet.</a:t>
            </a:r>
            <a:endParaRPr lang="en-US" dirty="0" smtClean="0"/>
          </a:p>
          <a:p>
            <a:endParaRPr lang="en-US" dirty="0" smtClean="0"/>
          </a:p>
          <a:p>
            <a:r>
              <a:rPr lang="en-US" dirty="0" smtClean="0"/>
              <a:t>Potential for Error – copy &amp; paste when</a:t>
            </a:r>
            <a:r>
              <a:rPr lang="en-US" baseline="0" dirty="0" smtClean="0"/>
              <a:t> creating new tests.</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9</a:t>
            </a:fld>
            <a:endParaRPr lang="en-US" dirty="0"/>
          </a:p>
        </p:txBody>
      </p:sp>
    </p:spTree>
    <p:extLst>
      <p:ext uri="{BB962C8B-B14F-4D97-AF65-F5344CB8AC3E}">
        <p14:creationId xmlns:p14="http://schemas.microsoft.com/office/powerpoint/2010/main" val="2326908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OVAL Results Schema</a:t>
            </a:r>
          </a:p>
          <a:p>
            <a:endParaRPr lang="en-US" dirty="0" smtClean="0"/>
          </a:p>
          <a:p>
            <a:r>
              <a:rPr lang="en-US" dirty="0" smtClean="0"/>
              <a:t>Definitions have the description element. Tests have comment attribute.</a:t>
            </a:r>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10</a:t>
            </a:fld>
            <a:endParaRPr lang="en-US" dirty="0"/>
          </a:p>
        </p:txBody>
      </p:sp>
    </p:spTree>
    <p:extLst>
      <p:ext uri="{BB962C8B-B14F-4D97-AF65-F5344CB8AC3E}">
        <p14:creationId xmlns:p14="http://schemas.microsoft.com/office/powerpoint/2010/main" val="2553432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287767" y="1101068"/>
            <a:ext cx="7511527"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60660" y="1062445"/>
            <a:ext cx="1043492" cy="3423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45929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dirty="0"/>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8" cstate="print"/>
          <a:srcRect l="8696" t="19490" r="4349"/>
          <a:stretch>
            <a:fillRect/>
          </a:stretch>
        </p:blipFill>
        <p:spPr bwMode="auto">
          <a:xfrm>
            <a:off x="125192" y="6454396"/>
            <a:ext cx="1524000" cy="381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xmlns:p14="http://schemas.microsoft.com/office/powerpoint/2010/main" id="1" dur="indefinite" restart="never" nodeType="tmRoot"/>
      </p:par>
    </p:tnLst>
  </p:timing>
  <p:hf hd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FD888E-1347-7042-95CB-8FDDF34A8F6A}" type="datetimeFigureOut">
              <a:rPr lang="en-US" smtClean="0"/>
              <a:t>3/18/11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8328ED-A596-5349-A154-55E326731B32}" type="slidenum">
              <a:rPr lang="en-US" smtClean="0"/>
              <a:t>‹#›</a:t>
            </a:fld>
            <a:endParaRPr lang="en-US"/>
          </a:p>
        </p:txBody>
      </p:sp>
    </p:spTree>
    <p:extLst>
      <p:ext uri="{BB962C8B-B14F-4D97-AF65-F5344CB8AC3E}">
        <p14:creationId xmlns:p14="http://schemas.microsoft.com/office/powerpoint/2010/main" val="3713717501"/>
      </p:ext>
    </p:extLst>
  </p:cSld>
  <p:clrMap bg1="lt1" tx1="dk1" bg2="lt2" tx2="dk2" accent1="accent1" accent2="accent2" accent3="accent3" accent4="accent4" accent5="accent5" accent6="accent6" hlink="hlink" folHlink="folHlink"/>
  <p:sldLayoutIdLst>
    <p:sldLayoutId id="2147483716"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t>Jasen Jacobsen</a:t>
            </a:r>
          </a:p>
          <a:p>
            <a:r>
              <a:rPr lang="en-US" dirty="0" smtClean="0"/>
              <a:t>The MITRE Corporation</a:t>
            </a:r>
            <a:endParaRPr lang="en-US" dirty="0"/>
          </a:p>
        </p:txBody>
      </p:sp>
      <p:sp>
        <p:nvSpPr>
          <p:cNvPr id="6" name="Title 5"/>
          <p:cNvSpPr>
            <a:spLocks noGrp="1"/>
          </p:cNvSpPr>
          <p:nvPr>
            <p:ph type="ctrTitle" sz="quarter"/>
          </p:nvPr>
        </p:nvSpPr>
        <p:spPr>
          <a:xfrm>
            <a:off x="1333500" y="2274349"/>
            <a:ext cx="6477000" cy="1143000"/>
          </a:xfrm>
        </p:spPr>
        <p:txBody>
          <a:bodyPr/>
          <a:lstStyle/>
          <a:p>
            <a:r>
              <a:rPr lang="en-US" sz="7200" dirty="0" smtClean="0"/>
              <a:t>One Test</a:t>
            </a:r>
            <a:endParaRPr lang="en-US" sz="7200" dirty="0"/>
          </a:p>
        </p:txBody>
      </p:sp>
    </p:spTree>
    <p:extLst>
      <p:ext uri="{BB962C8B-B14F-4D97-AF65-F5344CB8AC3E}">
        <p14:creationId xmlns:p14="http://schemas.microsoft.com/office/powerpoint/2010/main" val="396106799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What’s the Problem?</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9</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pPr>
            <a:r>
              <a:rPr lang="en-US" sz="2800" dirty="0"/>
              <a:t>Schema explosion</a:t>
            </a:r>
          </a:p>
          <a:p>
            <a:pPr lvl="1">
              <a:lnSpc>
                <a:spcPct val="80000"/>
              </a:lnSpc>
            </a:pPr>
            <a:r>
              <a:rPr lang="en-US" sz="2600" dirty="0"/>
              <a:t>Many items with the same structure but different names.</a:t>
            </a:r>
          </a:p>
          <a:p>
            <a:pPr lvl="1">
              <a:lnSpc>
                <a:spcPct val="100000"/>
              </a:lnSpc>
            </a:pPr>
            <a:r>
              <a:rPr lang="en-US" sz="2600" dirty="0"/>
              <a:t>Adds complexity</a:t>
            </a:r>
          </a:p>
          <a:p>
            <a:pPr lvl="1">
              <a:lnSpc>
                <a:spcPct val="100000"/>
              </a:lnSpc>
            </a:pPr>
            <a:r>
              <a:rPr lang="en-US" sz="2600" dirty="0"/>
              <a:t>Potential for Error</a:t>
            </a:r>
          </a:p>
          <a:p>
            <a:pPr lvl="1">
              <a:lnSpc>
                <a:spcPct val="100000"/>
              </a:lnSpc>
            </a:pPr>
            <a:r>
              <a:rPr lang="en-US" sz="2600" dirty="0"/>
              <a:t>Maintenance headache </a:t>
            </a:r>
          </a:p>
          <a:p>
            <a:pPr lvl="1">
              <a:lnSpc>
                <a:spcPct val="100000"/>
              </a:lnSpc>
            </a:pPr>
            <a:r>
              <a:rPr lang="en-US" sz="2600" dirty="0"/>
              <a:t>Implementation headache</a:t>
            </a:r>
          </a:p>
        </p:txBody>
      </p:sp>
    </p:spTree>
    <p:extLst>
      <p:ext uri="{BB962C8B-B14F-4D97-AF65-F5344CB8AC3E}">
        <p14:creationId xmlns:p14="http://schemas.microsoft.com/office/powerpoint/2010/main" val="212153360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Proposal – One Test</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10</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90000"/>
              </a:lnSpc>
            </a:pPr>
            <a:r>
              <a:rPr lang="en-US" sz="2800" dirty="0" smtClean="0"/>
              <a:t>Change schema to provide a single test element that can be bound to many different objects and state(s)</a:t>
            </a:r>
          </a:p>
          <a:p>
            <a:pPr>
              <a:lnSpc>
                <a:spcPct val="90000"/>
              </a:lnSpc>
            </a:pPr>
            <a:r>
              <a:rPr lang="en-US" sz="2800" dirty="0" smtClean="0"/>
              <a:t>Tests become differentiated at the instance level (like definitions) rather than at the schema level</a:t>
            </a:r>
            <a:endParaRPr lang="en-US" sz="2800" dirty="0"/>
          </a:p>
        </p:txBody>
      </p:sp>
    </p:spTree>
    <p:extLst>
      <p:ext uri="{BB962C8B-B14F-4D97-AF65-F5344CB8AC3E}">
        <p14:creationId xmlns:p14="http://schemas.microsoft.com/office/powerpoint/2010/main" val="428731374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Benefits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11</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pPr>
            <a:r>
              <a:rPr lang="en-US" sz="2800" dirty="0" smtClean="0"/>
              <a:t>Simpler Schema</a:t>
            </a:r>
          </a:p>
          <a:p>
            <a:pPr>
              <a:lnSpc>
                <a:spcPct val="100000"/>
              </a:lnSpc>
            </a:pPr>
            <a:r>
              <a:rPr lang="en-US" sz="2800" dirty="0" smtClean="0"/>
              <a:t>Simpler Interpreter Implementation</a:t>
            </a:r>
          </a:p>
          <a:p>
            <a:pPr>
              <a:lnSpc>
                <a:spcPct val="100000"/>
              </a:lnSpc>
            </a:pPr>
            <a:r>
              <a:rPr lang="en-US" sz="2800" dirty="0" smtClean="0"/>
              <a:t>Less for content authors to remember</a:t>
            </a:r>
            <a:endParaRPr lang="en-US" sz="2800" dirty="0"/>
          </a:p>
        </p:txBody>
      </p:sp>
    </p:spTree>
    <p:extLst>
      <p:ext uri="{BB962C8B-B14F-4D97-AF65-F5344CB8AC3E}">
        <p14:creationId xmlns:p14="http://schemas.microsoft.com/office/powerpoint/2010/main" val="190288521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Challenges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12</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r>
              <a:rPr lang="en-US" sz="2800" dirty="0" smtClean="0"/>
              <a:t>How to bind Objects to States?</a:t>
            </a:r>
          </a:p>
          <a:p>
            <a:pPr>
              <a:lnSpc>
                <a:spcPct val="100000"/>
              </a:lnSpc>
            </a:pPr>
            <a:r>
              <a:rPr lang="en-US" sz="2800" dirty="0" smtClean="0"/>
              <a:t>Loss of description in schema</a:t>
            </a:r>
            <a:endParaRPr lang="en-US" sz="2800" dirty="0"/>
          </a:p>
        </p:txBody>
      </p:sp>
      <p:sp>
        <p:nvSpPr>
          <p:cNvPr id="5" name="TextBox 4"/>
          <p:cNvSpPr txBox="1"/>
          <p:nvPr/>
        </p:nvSpPr>
        <p:spPr>
          <a:xfrm>
            <a:off x="685800" y="2268812"/>
            <a:ext cx="7739632" cy="2308324"/>
          </a:xfrm>
          <a:prstGeom prst="rect">
            <a:avLst/>
          </a:prstGeom>
          <a:noFill/>
        </p:spPr>
        <p:txBody>
          <a:bodyPr wrap="square" rtlCol="0">
            <a:spAutoFit/>
          </a:bodyPr>
          <a:lstStyle/>
          <a:p>
            <a:r>
              <a:rPr lang="en-US" sz="1200" dirty="0" smtClean="0">
                <a:solidFill>
                  <a:srgbClr val="000096"/>
                </a:solidFill>
                <a:latin typeface="Consolas"/>
                <a:cs typeface="Consolas"/>
              </a:rPr>
              <a:t>&lt;</a:t>
            </a:r>
            <a:r>
              <a:rPr lang="en-US" sz="1200" dirty="0">
                <a:solidFill>
                  <a:srgbClr val="000096"/>
                </a:solidFill>
                <a:latin typeface="Consolas"/>
                <a:cs typeface="Consolas"/>
              </a:rPr>
              <a: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"regkeyauditedpermissions53_test"</a:t>
            </a:r>
            <a:r>
              <a:rPr lang="en-US" sz="1200" dirty="0">
                <a:solidFill>
                  <a:srgbClr val="F5844C"/>
                </a:solidFill>
                <a:latin typeface="Consolas"/>
                <a:cs typeface="Consolas"/>
              </a:rPr>
              <a:t> substitutionGroup</a:t>
            </a:r>
            <a:r>
              <a:rPr lang="en-US" sz="1200" dirty="0">
                <a:solidFill>
                  <a:srgbClr val="FF8040"/>
                </a:solidFill>
                <a:latin typeface="Consolas"/>
                <a:cs typeface="Consolas"/>
              </a:rPr>
              <a:t>=</a:t>
            </a:r>
            <a:r>
              <a:rPr lang="en-US" sz="1200" dirty="0">
                <a:solidFill>
                  <a:srgbClr val="993300"/>
                </a:solidFill>
                <a:latin typeface="Consolas"/>
                <a:cs typeface="Consolas"/>
              </a:rPr>
              <a:t>"oval-def:test"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smtClean="0">
                <a:solidFill>
                  <a:srgbClr val="000000"/>
                </a:solidFill>
                <a:latin typeface="Consolas"/>
                <a:cs typeface="Consolas"/>
              </a:rPr>
              <a:t>  </a:t>
            </a:r>
            <a:r>
              <a:rPr lang="en-US" sz="1200" dirty="0" smtClean="0">
                <a:solidFill>
                  <a:srgbClr val="000096"/>
                </a:solidFill>
                <a:latin typeface="Consolas"/>
                <a:cs typeface="Consolas"/>
              </a:rPr>
              <a:t>&lt;</a:t>
            </a:r>
            <a:r>
              <a:rPr lang="en-US" sz="1200" dirty="0">
                <a:solidFill>
                  <a:srgbClr val="000096"/>
                </a:solidFill>
                <a:latin typeface="Consolas"/>
                <a:cs typeface="Consolas"/>
              </a:rPr>
              <a: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smtClean="0">
                <a:solidFill>
                  <a:srgbClr val="000000"/>
                </a:solidFill>
                <a:latin typeface="Consolas"/>
                <a:cs typeface="Consolas"/>
              </a:rPr>
              <a:t>    </a:t>
            </a:r>
            <a:r>
              <a:rPr lang="en-US" sz="1200" dirty="0" smtClean="0">
                <a:solidFill>
                  <a:srgbClr val="000096"/>
                </a:solidFill>
                <a:latin typeface="Consolas"/>
                <a:cs typeface="Consolas"/>
              </a:rPr>
              <a:t>&lt;</a:t>
            </a:r>
            <a:r>
              <a:rPr lang="en-US" sz="1200" dirty="0">
                <a:solidFill>
                  <a:srgbClr val="000096"/>
                </a:solidFill>
                <a:latin typeface="Consolas"/>
                <a:cs typeface="Consolas"/>
              </a:rPr>
              <a:t>xsd:documentation&gt;</a:t>
            </a:r>
            <a:r>
              <a:rPr lang="en-US" sz="1200" dirty="0">
                <a:solidFill>
                  <a:srgbClr val="000000"/>
                </a:solidFill>
                <a:latin typeface="Consolas"/>
                <a:cs typeface="Consolas"/>
              </a:rPr>
              <a:t>The registry key audited permissions test is used to check the audit permissions associated with Windows registry keys. Note that the trustee's audited permissions are the audit </a:t>
            </a:r>
            <a:r>
              <a:rPr lang="en-US" sz="1200" dirty="0" smtClean="0">
                <a:solidFill>
                  <a:srgbClr val="000000"/>
                </a:solidFill>
                <a:latin typeface="Consolas"/>
                <a:cs typeface="Consolas"/>
              </a:rPr>
              <a:t>permissions </a:t>
            </a:r>
            <a:r>
              <a:rPr lang="en-US" sz="1200" dirty="0">
                <a:solidFill>
                  <a:srgbClr val="000000"/>
                </a:solidFill>
                <a:latin typeface="Consolas"/>
                <a:cs typeface="Consolas"/>
              </a:rPr>
              <a:t>that the SACL grants to the trustee or to any groups of which the trustee is a member. It extends the standard TestType as defined in the oval-definitions-schema and one should refer to the TestType description for more information. The required object element references a regkeyauditedpermissions53_object and the optional state element specifies the metadata to check. The evaluation of the test is guided by the check attribute that is inherited from the TestType.</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a:latin typeface="Consolas"/>
              <a:cs typeface="Consolas"/>
            </a:endParaRPr>
          </a:p>
        </p:txBody>
      </p:sp>
    </p:spTree>
    <p:extLst>
      <p:ext uri="{BB962C8B-B14F-4D97-AF65-F5344CB8AC3E}">
        <p14:creationId xmlns:p14="http://schemas.microsoft.com/office/powerpoint/2010/main" val="117564405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Implementation</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13</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pPr>
            <a:r>
              <a:rPr lang="en-US" sz="2800" dirty="0" smtClean="0"/>
              <a:t>Two options under consideration</a:t>
            </a:r>
          </a:p>
          <a:p>
            <a:pPr lvl="1">
              <a:lnSpc>
                <a:spcPct val="80000"/>
              </a:lnSpc>
            </a:pPr>
            <a:r>
              <a:rPr lang="en-US" sz="2800" dirty="0" smtClean="0"/>
              <a:t>Modify “test” element and TestType in</a:t>
            </a:r>
            <a:br>
              <a:rPr lang="en-US" sz="2800" dirty="0" smtClean="0"/>
            </a:br>
            <a:r>
              <a:rPr lang="en-US" sz="2800" dirty="0" smtClean="0"/>
              <a:t>oval-definitions-schema.xsd</a:t>
            </a:r>
          </a:p>
          <a:p>
            <a:pPr lvl="1">
              <a:lnSpc>
                <a:spcPct val="80000"/>
              </a:lnSpc>
            </a:pPr>
            <a:r>
              <a:rPr lang="en-US" sz="2800" dirty="0" smtClean="0"/>
              <a:t>Add “test” element to</a:t>
            </a:r>
            <a:br>
              <a:rPr lang="en-US" sz="2800" dirty="0" smtClean="0"/>
            </a:br>
            <a:r>
              <a:rPr lang="en-US" sz="2800" dirty="0" smtClean="0"/>
              <a:t>independent-definitions-schema.xsd</a:t>
            </a:r>
          </a:p>
          <a:p>
            <a:pPr>
              <a:lnSpc>
                <a:spcPct val="80000"/>
              </a:lnSpc>
            </a:pPr>
            <a:r>
              <a:rPr lang="en-US" sz="3000" dirty="0" smtClean="0"/>
              <a:t>Deprecate all existing tests</a:t>
            </a:r>
          </a:p>
        </p:txBody>
      </p:sp>
    </p:spTree>
    <p:extLst>
      <p:ext uri="{BB962C8B-B14F-4D97-AF65-F5344CB8AC3E}">
        <p14:creationId xmlns:p14="http://schemas.microsoft.com/office/powerpoint/2010/main" val="30665139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10599" cy="533400"/>
          </a:xfrm>
        </p:spPr>
        <p:txBody>
          <a:bodyPr/>
          <a:lstStyle/>
          <a:p>
            <a:pPr algn="l"/>
            <a:r>
              <a:rPr lang="en-US" dirty="0" smtClean="0"/>
              <a:t>Option One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14</a:t>
            </a:fld>
            <a:endParaRPr lang="en-US" dirty="0"/>
          </a:p>
        </p:txBody>
      </p:sp>
      <p:sp>
        <p:nvSpPr>
          <p:cNvPr id="7" name="TextBox 6"/>
          <p:cNvSpPr txBox="1"/>
          <p:nvPr/>
        </p:nvSpPr>
        <p:spPr>
          <a:xfrm>
            <a:off x="457200" y="914400"/>
            <a:ext cx="8221552" cy="5447644"/>
          </a:xfrm>
          <a:prstGeom prst="rect">
            <a:avLst/>
          </a:prstGeom>
          <a:noFill/>
        </p:spPr>
        <p:txBody>
          <a:bodyPr wrap="square" rtlCol="0">
            <a:spAutoFit/>
          </a:bodyPr>
          <a:lstStyle/>
          <a:p>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"test"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"oval-def:TestType"</a:t>
            </a:r>
            <a:r>
              <a:rPr lang="en-US" sz="1200" dirty="0">
                <a:solidFill>
                  <a:srgbClr val="F5844C"/>
                </a:solidFill>
                <a:latin typeface="Consolas"/>
                <a:cs typeface="Consolas"/>
              </a:rPr>
              <a:t> abstract</a:t>
            </a:r>
            <a:r>
              <a:rPr lang="en-US" sz="1200" dirty="0">
                <a:solidFill>
                  <a:srgbClr val="FF8040"/>
                </a:solidFill>
                <a:latin typeface="Consolas"/>
                <a:cs typeface="Consolas"/>
              </a:rPr>
              <a:t>=</a:t>
            </a:r>
            <a:r>
              <a:rPr lang="en-US" sz="1200" dirty="0">
                <a:solidFill>
                  <a:srgbClr val="993300"/>
                </a:solidFill>
                <a:latin typeface="Consolas"/>
                <a:cs typeface="Consolas"/>
              </a:rPr>
              <a:t>"true"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&lt;/xsd:element&gt;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&lt;xsd:complexType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"TestType"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"oval-def_test_type"</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&lt;/sch:pattern&gt;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ref</a:t>
            </a:r>
            <a:r>
              <a:rPr lang="en-US" sz="1200" dirty="0">
                <a:solidFill>
                  <a:srgbClr val="FF8040"/>
                </a:solidFill>
                <a:latin typeface="Consolas"/>
                <a:cs typeface="Consolas"/>
              </a:rPr>
              <a:t>=</a:t>
            </a:r>
            <a:r>
              <a:rPr lang="en-US" sz="1200" dirty="0">
                <a:solidFill>
                  <a:srgbClr val="993300"/>
                </a:solidFill>
                <a:latin typeface="Consolas"/>
                <a:cs typeface="Consolas"/>
              </a:rPr>
              <a:t>"ds:Signature"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"notes"</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"oval-def:NotesType"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"id"</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"oval:TestIDPattern"</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"version"</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"xsd:nonNegativeInteger"</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"check_existence"</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"oval:ExistenceEnumeration"</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"optional"</a:t>
            </a:r>
            <a:r>
              <a:rPr lang="en-US" sz="1200" dirty="0">
                <a:solidFill>
                  <a:srgbClr val="F5844C"/>
                </a:solidFill>
                <a:latin typeface="Consolas"/>
                <a:cs typeface="Consolas"/>
              </a:rPr>
              <a:t> default</a:t>
            </a:r>
            <a:r>
              <a:rPr lang="en-US" sz="1200" dirty="0">
                <a:solidFill>
                  <a:srgbClr val="FF8040"/>
                </a:solidFill>
                <a:latin typeface="Consolas"/>
                <a:cs typeface="Consolas"/>
              </a:rPr>
              <a:t>=</a:t>
            </a:r>
            <a:r>
              <a:rPr lang="en-US" sz="1200" dirty="0">
                <a:solidFill>
                  <a:srgbClr val="993300"/>
                </a:solidFill>
                <a:latin typeface="Consolas"/>
                <a:cs typeface="Consolas"/>
              </a:rPr>
              <a:t>"at_least_one_exists"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"check"</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"oval:CheckEnumeration"</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"state_operator"</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"oval:OperatorEnumeration"</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"optional"</a:t>
            </a:r>
            <a:r>
              <a:rPr lang="en-US" sz="1200" dirty="0">
                <a:solidFill>
                  <a:srgbClr val="F5844C"/>
                </a:solidFill>
                <a:latin typeface="Consolas"/>
                <a:cs typeface="Consolas"/>
              </a:rPr>
              <a:t> default</a:t>
            </a:r>
            <a:r>
              <a:rPr lang="en-US" sz="1200" dirty="0">
                <a:solidFill>
                  <a:srgbClr val="FF8040"/>
                </a:solidFill>
                <a:latin typeface="Consolas"/>
                <a:cs typeface="Consolas"/>
              </a:rPr>
              <a:t>=</a:t>
            </a:r>
            <a:r>
              <a:rPr lang="en-US" sz="1200" dirty="0">
                <a:solidFill>
                  <a:srgbClr val="993300"/>
                </a:solidFill>
                <a:latin typeface="Consolas"/>
                <a:cs typeface="Consolas"/>
              </a:rPr>
              <a:t>"AND"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"comment"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"oval:NonEmptyStringType"</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"deprecated"</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"xsd:boolean"</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"optional"</a:t>
            </a:r>
            <a:r>
              <a:rPr lang="en-US" sz="1200" dirty="0">
                <a:solidFill>
                  <a:srgbClr val="F5844C"/>
                </a:solidFill>
                <a:latin typeface="Consolas"/>
                <a:cs typeface="Consolas"/>
              </a:rPr>
              <a:t> default</a:t>
            </a:r>
            <a:r>
              <a:rPr lang="en-US" sz="1200" dirty="0">
                <a:solidFill>
                  <a:srgbClr val="FF8040"/>
                </a:solidFill>
                <a:latin typeface="Consolas"/>
                <a:cs typeface="Consolas"/>
              </a:rPr>
              <a:t>=</a:t>
            </a:r>
            <a:r>
              <a:rPr lang="en-US" sz="1200" dirty="0">
                <a:solidFill>
                  <a:srgbClr val="993300"/>
                </a:solidFill>
                <a:latin typeface="Consolas"/>
                <a:cs typeface="Consolas"/>
              </a:rPr>
              <a:t>"false"</a:t>
            </a:r>
            <a:r>
              <a:rPr lang="en-US" sz="1200" dirty="0">
                <a:solidFill>
                  <a:srgbClr val="000096"/>
                </a:solidFill>
                <a:latin typeface="Consolas"/>
                <a:cs typeface="Consolas"/>
              </a:rPr>
              <a: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a:solidFill>
                  <a:srgbClr val="000096"/>
                </a:solidFill>
                <a:latin typeface="Consolas"/>
                <a:cs typeface="Consolas"/>
              </a:rPr>
              <a:t>&lt;/xsd:complexType&gt;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a:latin typeface="Consolas"/>
              <a:cs typeface="Consolas"/>
            </a:endParaRPr>
          </a:p>
        </p:txBody>
      </p:sp>
      <p:sp>
        <p:nvSpPr>
          <p:cNvPr id="5" name="Rounded Rectangle 4"/>
          <p:cNvSpPr/>
          <p:nvPr/>
        </p:nvSpPr>
        <p:spPr>
          <a:xfrm>
            <a:off x="4683804" y="930688"/>
            <a:ext cx="1529596" cy="298221"/>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8375415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60341" y="3334337"/>
            <a:ext cx="6779180" cy="621800"/>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7" name="TextBox 6"/>
          <p:cNvSpPr txBox="1"/>
          <p:nvPr/>
        </p:nvSpPr>
        <p:spPr>
          <a:xfrm>
            <a:off x="457200" y="914400"/>
            <a:ext cx="8221552" cy="5632310"/>
          </a:xfrm>
          <a:prstGeom prst="rect">
            <a:avLst/>
          </a:prstGeom>
          <a:noFill/>
        </p:spPr>
        <p:txBody>
          <a:bodyPr wrap="square" rtlCol="0">
            <a:spAutoFit/>
          </a:bodyPr>
          <a:lstStyle/>
          <a:p>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"test"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"oval-def:TestType"</a:t>
            </a:r>
            <a:r>
              <a:rPr lang="en-US" sz="1200" dirty="0">
                <a:solidFill>
                  <a:srgbClr val="F5844C"/>
                </a:solidFill>
                <a:latin typeface="Consolas"/>
                <a:cs typeface="Consolas"/>
              </a:rPr>
              <a:t> abstract</a:t>
            </a:r>
            <a:r>
              <a:rPr lang="en-US" sz="1200" dirty="0">
                <a:solidFill>
                  <a:srgbClr val="FF8040"/>
                </a:solidFill>
                <a:latin typeface="Consolas"/>
                <a:cs typeface="Consolas"/>
              </a:rPr>
              <a:t>=</a:t>
            </a:r>
            <a:r>
              <a:rPr lang="en-US" sz="1200" dirty="0">
                <a:solidFill>
                  <a:srgbClr val="993300"/>
                </a:solidFill>
                <a:latin typeface="Consolas"/>
                <a:cs typeface="Consolas"/>
              </a:rPr>
              <a:t>"false"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&lt;/xsd:element&gt;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&lt;xsd:complexType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"TestType"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"oval-def_test_type"</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&lt;/sch:pattern&gt;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"object"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"oval-def:ObjectRefType"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"oval-def:StateRefType"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"unbounded"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ref</a:t>
            </a:r>
            <a:r>
              <a:rPr lang="en-US" sz="1200" dirty="0">
                <a:solidFill>
                  <a:srgbClr val="FF8040"/>
                </a:solidFill>
                <a:latin typeface="Consolas"/>
                <a:cs typeface="Consolas"/>
              </a:rPr>
              <a:t>=</a:t>
            </a:r>
            <a:r>
              <a:rPr lang="en-US" sz="1200" dirty="0">
                <a:solidFill>
                  <a:srgbClr val="993300"/>
                </a:solidFill>
                <a:latin typeface="Consolas"/>
                <a:cs typeface="Consolas"/>
              </a:rPr>
              <a:t>"ds:Signature"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"notes"</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"oval-def:NotesType"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"id"</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"oval:TestIDPattern"</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"version"</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"xsd:nonNegativeInteger"</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"check_existence"</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"oval:ExistenceEnumeration"</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"optional"</a:t>
            </a:r>
            <a:r>
              <a:rPr lang="en-US" sz="1200" dirty="0">
                <a:solidFill>
                  <a:srgbClr val="F5844C"/>
                </a:solidFill>
                <a:latin typeface="Consolas"/>
                <a:cs typeface="Consolas"/>
              </a:rPr>
              <a:t> default</a:t>
            </a:r>
            <a:r>
              <a:rPr lang="en-US" sz="1200" dirty="0">
                <a:solidFill>
                  <a:srgbClr val="FF8040"/>
                </a:solidFill>
                <a:latin typeface="Consolas"/>
                <a:cs typeface="Consolas"/>
              </a:rPr>
              <a:t>=</a:t>
            </a:r>
            <a:r>
              <a:rPr lang="en-US" sz="1200" dirty="0">
                <a:solidFill>
                  <a:srgbClr val="993300"/>
                </a:solidFill>
                <a:latin typeface="Consolas"/>
                <a:cs typeface="Consolas"/>
              </a:rPr>
              <a:t>"at_least_one_exists"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"check"</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"oval:CheckEnumeration"</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"state_operator"</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"oval:OperatorEnumeration"</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"optional"</a:t>
            </a:r>
            <a:r>
              <a:rPr lang="en-US" sz="1200" dirty="0">
                <a:solidFill>
                  <a:srgbClr val="F5844C"/>
                </a:solidFill>
                <a:latin typeface="Consolas"/>
                <a:cs typeface="Consolas"/>
              </a:rPr>
              <a:t> default</a:t>
            </a:r>
            <a:r>
              <a:rPr lang="en-US" sz="1200" dirty="0">
                <a:solidFill>
                  <a:srgbClr val="FF8040"/>
                </a:solidFill>
                <a:latin typeface="Consolas"/>
                <a:cs typeface="Consolas"/>
              </a:rPr>
              <a:t>=</a:t>
            </a:r>
            <a:r>
              <a:rPr lang="en-US" sz="1200" dirty="0">
                <a:solidFill>
                  <a:srgbClr val="993300"/>
                </a:solidFill>
                <a:latin typeface="Consolas"/>
                <a:cs typeface="Consolas"/>
              </a:rPr>
              <a:t>"AND"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"comment"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"oval:NonEmptyStringType"</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"required"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"deprecated"</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"xsd:boolean"</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"optional"</a:t>
            </a:r>
            <a:r>
              <a:rPr lang="en-US" sz="1200" dirty="0">
                <a:solidFill>
                  <a:srgbClr val="F5844C"/>
                </a:solidFill>
                <a:latin typeface="Consolas"/>
                <a:cs typeface="Consolas"/>
              </a:rPr>
              <a:t> default</a:t>
            </a:r>
            <a:r>
              <a:rPr lang="en-US" sz="1200" dirty="0">
                <a:solidFill>
                  <a:srgbClr val="FF8040"/>
                </a:solidFill>
                <a:latin typeface="Consolas"/>
                <a:cs typeface="Consolas"/>
              </a:rPr>
              <a:t>=</a:t>
            </a:r>
            <a:r>
              <a:rPr lang="en-US" sz="1200" dirty="0">
                <a:solidFill>
                  <a:srgbClr val="993300"/>
                </a:solidFill>
                <a:latin typeface="Consolas"/>
                <a:cs typeface="Consolas"/>
              </a:rPr>
              <a:t>"false"</a:t>
            </a:r>
            <a:r>
              <a:rPr lang="en-US" sz="1200" dirty="0">
                <a:solidFill>
                  <a:srgbClr val="000096"/>
                </a:solidFill>
                <a:latin typeface="Consolas"/>
                <a:cs typeface="Consolas"/>
              </a:rPr>
              <a: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a:solidFill>
                  <a:srgbClr val="000000"/>
                </a:solidFill>
                <a:latin typeface="Consolas"/>
                <a:cs typeface="Consolas"/>
              </a:rPr>
              <a:t> </a:t>
            </a:r>
            <a:endParaRPr lang="en-US" sz="1200" dirty="0" smtClean="0">
              <a:solidFill>
                <a:srgbClr val="000000"/>
              </a:solidFill>
              <a:latin typeface="Consolas"/>
              <a:cs typeface="Consolas"/>
            </a:endParaRPr>
          </a:p>
        </p:txBody>
      </p:sp>
      <p:sp>
        <p:nvSpPr>
          <p:cNvPr id="5" name="Rounded Rectangle 4"/>
          <p:cNvSpPr/>
          <p:nvPr/>
        </p:nvSpPr>
        <p:spPr>
          <a:xfrm>
            <a:off x="4654621" y="930689"/>
            <a:ext cx="1627069" cy="286454"/>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457200" y="381000"/>
            <a:ext cx="8610599" cy="533400"/>
          </a:xfrm>
        </p:spPr>
        <p:txBody>
          <a:bodyPr/>
          <a:lstStyle/>
          <a:p>
            <a:pPr algn="l"/>
            <a:r>
              <a:rPr lang="en-US" dirty="0" smtClean="0"/>
              <a:t>Option One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15</a:t>
            </a:fld>
            <a:endParaRPr lang="en-US" dirty="0"/>
          </a:p>
        </p:txBody>
      </p:sp>
    </p:spTree>
    <p:extLst>
      <p:ext uri="{BB962C8B-B14F-4D97-AF65-F5344CB8AC3E}">
        <p14:creationId xmlns:p14="http://schemas.microsoft.com/office/powerpoint/2010/main" val="30213507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6884" y="914400"/>
            <a:ext cx="8221552" cy="5078312"/>
          </a:xfrm>
          <a:prstGeom prst="rect">
            <a:avLst/>
          </a:prstGeom>
          <a:noFill/>
        </p:spPr>
        <p:txBody>
          <a:bodyPr wrap="square" rtlCol="0">
            <a:spAutoFit/>
          </a:bodyPr>
          <a:lstStyle/>
          <a:p>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&lt;test</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"oval:org.example.oval:tst:1"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check</a:t>
            </a:r>
            <a:r>
              <a:rPr lang="en-US" sz="1200" dirty="0">
                <a:solidFill>
                  <a:srgbClr val="FF8040"/>
                </a:solidFill>
                <a:latin typeface="Consolas"/>
                <a:cs typeface="Consolas"/>
              </a:rPr>
              <a:t>=</a:t>
            </a:r>
            <a:r>
              <a:rPr lang="en-US" sz="1200" dirty="0">
                <a:solidFill>
                  <a:srgbClr val="993300"/>
                </a:solidFill>
                <a:latin typeface="Consolas"/>
                <a:cs typeface="Consolas"/>
              </a:rPr>
              <a:t>"all"</a:t>
            </a:r>
            <a:r>
              <a:rPr lang="en-US" sz="1200" dirty="0">
                <a:solidFill>
                  <a:srgbClr val="F5844C"/>
                </a:solidFill>
                <a:latin typeface="Consolas"/>
                <a:cs typeface="Consolas"/>
              </a:rPr>
              <a:t> </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comment</a:t>
            </a:r>
            <a:r>
              <a:rPr lang="en-US" sz="1200" dirty="0">
                <a:solidFill>
                  <a:srgbClr val="FF8040"/>
                </a:solidFill>
                <a:latin typeface="Consolas"/>
                <a:cs typeface="Consolas"/>
              </a:rPr>
              <a:t>=</a:t>
            </a:r>
            <a:r>
              <a:rPr lang="en-US" sz="1200" dirty="0">
                <a:solidFill>
                  <a:srgbClr val="993300"/>
                </a:solidFill>
                <a:latin typeface="Consolas"/>
                <a:cs typeface="Consolas"/>
              </a:rPr>
              <a:t>"An example."</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a:t>
            </a:r>
            <a:r>
              <a:rPr lang="en-US" sz="1200" dirty="0" smtClean="0">
                <a:solidFill>
                  <a:srgbClr val="993300"/>
                </a:solidFill>
                <a:latin typeface="Consolas"/>
                <a:cs typeface="Consolas"/>
              </a:rPr>
              <a:t>5"</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&lt;object</a:t>
            </a:r>
            <a:r>
              <a:rPr lang="en-US" sz="1200" dirty="0">
                <a:solidFill>
                  <a:srgbClr val="F5844C"/>
                </a:solidFill>
                <a:latin typeface="Consolas"/>
                <a:cs typeface="Consolas"/>
              </a:rPr>
              <a:t> object_ref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&lt;state</a:t>
            </a:r>
            <a:r>
              <a:rPr lang="en-US" sz="1200" dirty="0">
                <a:solidFill>
                  <a:srgbClr val="F5844C"/>
                </a:solidFill>
                <a:latin typeface="Consolas"/>
                <a:cs typeface="Consolas"/>
              </a:rPr>
              <a:t> state_ref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&lt;/test&gt;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"http://oval.mitre.org/XMLSchema/oval-definitions-5#windows"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"http://oval.mitre.org/XMLSchema/oval-definitions-5#windows"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&lt;type&gt;</a:t>
            </a:r>
            <a:r>
              <a:rPr lang="en-US" sz="1200" dirty="0">
                <a:solidFill>
                  <a:srgbClr val="000000"/>
                </a:solidFill>
                <a:latin typeface="Consolas"/>
                <a:cs typeface="Consolas"/>
              </a:rPr>
              <a:t>reg_sz</a:t>
            </a:r>
            <a:r>
              <a:rPr lang="en-US" sz="1200" dirty="0">
                <a:solidFill>
                  <a:srgbClr val="000096"/>
                </a:solidFill>
                <a:latin typeface="Consolas"/>
                <a:cs typeface="Consolas"/>
              </a:rPr>
              <a:t>&lt;/type&gt;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&lt;value&gt;</a:t>
            </a:r>
            <a:r>
              <a:rPr lang="en-US" sz="1200" dirty="0">
                <a:solidFill>
                  <a:srgbClr val="000000"/>
                </a:solidFill>
                <a:latin typeface="Consolas"/>
                <a:cs typeface="Consolas"/>
              </a:rPr>
              <a:t>test</a:t>
            </a:r>
            <a:r>
              <a:rPr lang="en-US" sz="1200" dirty="0">
                <a:solidFill>
                  <a:srgbClr val="000096"/>
                </a:solidFill>
                <a:latin typeface="Consolas"/>
                <a:cs typeface="Consolas"/>
              </a:rPr>
              <a:t>&lt;/value&gt;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smtClean="0">
              <a:solidFill>
                <a:srgbClr val="000000"/>
              </a:solidFill>
              <a:latin typeface="Consolas"/>
              <a:cs typeface="Consolas"/>
            </a:endParaRPr>
          </a:p>
        </p:txBody>
      </p:sp>
      <p:sp>
        <p:nvSpPr>
          <p:cNvPr id="2" name="Title 1"/>
          <p:cNvSpPr>
            <a:spLocks noGrp="1"/>
          </p:cNvSpPr>
          <p:nvPr>
            <p:ph type="title"/>
          </p:nvPr>
        </p:nvSpPr>
        <p:spPr>
          <a:xfrm>
            <a:off x="457200" y="381000"/>
            <a:ext cx="8610599" cy="533400"/>
          </a:xfrm>
        </p:spPr>
        <p:txBody>
          <a:bodyPr/>
          <a:lstStyle/>
          <a:p>
            <a:pPr algn="l"/>
            <a:r>
              <a:rPr lang="en-US" dirty="0" smtClean="0"/>
              <a:t>Option One Example - Good</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16</a:t>
            </a:fld>
            <a:endParaRPr lang="en-US" dirty="0"/>
          </a:p>
        </p:txBody>
      </p:sp>
    </p:spTree>
    <p:extLst>
      <p:ext uri="{BB962C8B-B14F-4D97-AF65-F5344CB8AC3E}">
        <p14:creationId xmlns:p14="http://schemas.microsoft.com/office/powerpoint/2010/main" val="213818673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6884" y="914400"/>
            <a:ext cx="8221552" cy="5632310"/>
          </a:xfrm>
          <a:prstGeom prst="rect">
            <a:avLst/>
          </a:prstGeom>
          <a:noFill/>
        </p:spPr>
        <p:txBody>
          <a:bodyPr wrap="square" rtlCol="0">
            <a:spAutoFit/>
          </a:bodyPr>
          <a:lstStyle/>
          <a:p>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smtClean="0">
                <a:solidFill>
                  <a:srgbClr val="000096"/>
                </a:solidFill>
                <a:latin typeface="Consolas"/>
                <a:cs typeface="Consolas"/>
              </a:rPr>
              <a:t>&lt;registry_test</a:t>
            </a:r>
            <a:r>
              <a:rPr lang="en-US" sz="1200" dirty="0" smtClean="0">
                <a:solidFill>
                  <a:srgbClr val="F5844C"/>
                </a:solidFill>
                <a:latin typeface="Consolas"/>
                <a:cs typeface="Consolas"/>
              </a:rPr>
              <a:t> </a:t>
            </a:r>
            <a:r>
              <a:rPr lang="en-US" sz="1200" dirty="0">
                <a:solidFill>
                  <a:srgbClr val="F5844C"/>
                </a:solidFill>
                <a:latin typeface="Consolas"/>
                <a:cs typeface="Consolas"/>
              </a:rPr>
              <a:t>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"oval:org.example.oval:tst:1"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check</a:t>
            </a:r>
            <a:r>
              <a:rPr lang="en-US" sz="1200" dirty="0">
                <a:solidFill>
                  <a:srgbClr val="FF8040"/>
                </a:solidFill>
                <a:latin typeface="Consolas"/>
                <a:cs typeface="Consolas"/>
              </a:rPr>
              <a:t>=</a:t>
            </a:r>
            <a:r>
              <a:rPr lang="en-US" sz="1200" dirty="0">
                <a:solidFill>
                  <a:srgbClr val="993300"/>
                </a:solidFill>
                <a:latin typeface="Consolas"/>
                <a:cs typeface="Consolas"/>
              </a:rPr>
              <a:t>"all"</a:t>
            </a:r>
            <a:r>
              <a:rPr lang="en-US" sz="1200" dirty="0">
                <a:solidFill>
                  <a:srgbClr val="F5844C"/>
                </a:solidFill>
                <a:latin typeface="Consolas"/>
                <a:cs typeface="Consolas"/>
              </a:rPr>
              <a:t> </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comment</a:t>
            </a:r>
            <a:r>
              <a:rPr lang="en-US" sz="1200" dirty="0">
                <a:solidFill>
                  <a:srgbClr val="FF8040"/>
                </a:solidFill>
                <a:latin typeface="Consolas"/>
                <a:cs typeface="Consolas"/>
              </a:rPr>
              <a:t>=</a:t>
            </a:r>
            <a:r>
              <a:rPr lang="en-US" sz="1200" dirty="0">
                <a:solidFill>
                  <a:srgbClr val="993300"/>
                </a:solidFill>
                <a:latin typeface="Consolas"/>
                <a:cs typeface="Consolas"/>
              </a:rPr>
              <a:t>"An example."</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a:t>
            </a:r>
            <a:r>
              <a:rPr lang="en-US" sz="1200" dirty="0" smtClean="0">
                <a:solidFill>
                  <a:srgbClr val="993300"/>
                </a:solidFill>
                <a:latin typeface="Consolas"/>
                <a:cs typeface="Consolas"/>
              </a:rPr>
              <a:t>5#windows"</a:t>
            </a:r>
            <a:r>
              <a:rPr lang="en-US" sz="1200" dirty="0" smtClean="0">
                <a:solidFill>
                  <a:srgbClr val="000096"/>
                </a:solidFill>
                <a:latin typeface="Consolas"/>
                <a:cs typeface="Consolas"/>
              </a:rPr>
              <a:t>&gt;</a:t>
            </a:r>
          </a:p>
          <a:p>
            <a:r>
              <a:rPr lang="en-US" sz="1200" dirty="0" smtClean="0">
                <a:solidFill>
                  <a:srgbClr val="000096"/>
                </a:solidFill>
                <a:latin typeface="Consolas"/>
                <a:cs typeface="Consolas"/>
              </a:rPr>
              <a:t>    &lt;oval-def:object</a:t>
            </a:r>
            <a:r>
              <a:rPr lang="en-US" sz="1200" dirty="0" smtClean="0">
                <a:solidFill>
                  <a:srgbClr val="F5844C"/>
                </a:solidFill>
                <a:latin typeface="Consolas"/>
                <a:cs typeface="Consolas"/>
              </a:rPr>
              <a:t> </a:t>
            </a:r>
            <a:r>
              <a:rPr lang="en-US" sz="1200" dirty="0">
                <a:solidFill>
                  <a:srgbClr val="F5844C"/>
                </a:solidFill>
                <a:latin typeface="Consolas"/>
                <a:cs typeface="Consolas"/>
              </a:rPr>
              <a:t>object_ref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a:t>
            </a:r>
            <a:r>
              <a:rPr lang="en-US" sz="1200" dirty="0" smtClean="0">
                <a:solidFill>
                  <a:srgbClr val="993300"/>
                </a:solidFill>
                <a:latin typeface="Consolas"/>
                <a:cs typeface="Consolas"/>
              </a:rPr>
              <a:t>:4"</a:t>
            </a:r>
            <a:r>
              <a:rPr lang="en-US" sz="1200" dirty="0">
                <a:solidFill>
                  <a:srgbClr val="000096"/>
                </a:solidFill>
                <a:latin typeface="Consolas"/>
                <a:cs typeface="Consolas"/>
              </a:rPr>
              <a:t>/</a:t>
            </a:r>
            <a:r>
              <a:rPr lang="en-US" sz="1200" dirty="0" smtClean="0">
                <a:solidFill>
                  <a:srgbClr val="000096"/>
                </a:solidFill>
                <a:latin typeface="Consolas"/>
                <a:cs typeface="Consolas"/>
              </a:rPr>
              <a:t>&gt;</a:t>
            </a:r>
          </a:p>
          <a:p>
            <a:r>
              <a:rPr lang="en-US" sz="1200" dirty="0" smtClean="0">
                <a:solidFill>
                  <a:srgbClr val="000000"/>
                </a:solidFill>
                <a:latin typeface="Consolas"/>
                <a:cs typeface="Consolas"/>
              </a:rPr>
              <a:t>    </a:t>
            </a:r>
            <a:r>
              <a:rPr lang="en-US" sz="1200" dirty="0" smtClean="0">
                <a:solidFill>
                  <a:srgbClr val="000096"/>
                </a:solidFill>
                <a:latin typeface="Consolas"/>
                <a:cs typeface="Consolas"/>
              </a:rPr>
              <a:t>&lt;oval-def:state</a:t>
            </a:r>
            <a:r>
              <a:rPr lang="en-US" sz="1200" dirty="0" smtClean="0">
                <a:solidFill>
                  <a:srgbClr val="F5844C"/>
                </a:solidFill>
                <a:latin typeface="Consolas"/>
                <a:cs typeface="Consolas"/>
              </a:rPr>
              <a:t> </a:t>
            </a:r>
            <a:r>
              <a:rPr lang="en-US" sz="1200" dirty="0">
                <a:solidFill>
                  <a:srgbClr val="F5844C"/>
                </a:solidFill>
                <a:latin typeface="Consolas"/>
                <a:cs typeface="Consolas"/>
              </a:rPr>
              <a:t>state_ref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a:t>
            </a:r>
            <a:r>
              <a:rPr lang="en-US" sz="1200" dirty="0" smtClean="0">
                <a:solidFill>
                  <a:srgbClr val="993300"/>
                </a:solidFill>
                <a:latin typeface="Consolas"/>
                <a:cs typeface="Consolas"/>
              </a:rPr>
              <a:t>:3"</a:t>
            </a:r>
            <a:r>
              <a:rPr lang="en-US" sz="1200" dirty="0">
                <a:solidFill>
                  <a:srgbClr val="000096"/>
                </a:solidFill>
                <a:latin typeface="Consolas"/>
                <a:cs typeface="Consolas"/>
              </a:rPr>
              <a:t>/</a:t>
            </a:r>
            <a:r>
              <a:rPr lang="en-US" sz="1200" dirty="0" smtClean="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smtClean="0">
                <a:solidFill>
                  <a:srgbClr val="000000"/>
                </a:solidFill>
                <a:latin typeface="Consolas"/>
                <a:cs typeface="Consolas"/>
              </a:rPr>
              <a:t>   </a:t>
            </a:r>
            <a:r>
              <a:rPr lang="en-US" sz="1200" dirty="0" smtClean="0">
                <a:solidFill>
                  <a:srgbClr val="000096"/>
                </a:solidFill>
                <a:latin typeface="Consolas"/>
                <a:cs typeface="Consolas"/>
              </a:rPr>
              <a:t>&lt;</a:t>
            </a:r>
            <a:r>
              <a:rPr lang="en-US" sz="1200" dirty="0">
                <a:solidFill>
                  <a:srgbClr val="000096"/>
                </a:solidFill>
                <a:latin typeface="Consolas"/>
                <a:cs typeface="Consolas"/>
              </a:rPr>
              <a:t>object</a:t>
            </a:r>
            <a:r>
              <a:rPr lang="en-US" sz="1200" dirty="0">
                <a:solidFill>
                  <a:srgbClr val="F5844C"/>
                </a:solidFill>
                <a:latin typeface="Consolas"/>
                <a:cs typeface="Consolas"/>
              </a:rPr>
              <a:t> object_ref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&lt;state</a:t>
            </a:r>
            <a:r>
              <a:rPr lang="en-US" sz="1200" dirty="0">
                <a:solidFill>
                  <a:srgbClr val="F5844C"/>
                </a:solidFill>
                <a:latin typeface="Consolas"/>
                <a:cs typeface="Consolas"/>
              </a:rPr>
              <a:t> state_ref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&lt;/test&gt;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"http://oval.mitre.org/XMLSchema/oval-definitions-5#windows"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"http://oval.mitre.org/XMLSchema/oval-definitions-5#windows"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&lt;type&gt;</a:t>
            </a:r>
            <a:r>
              <a:rPr lang="en-US" sz="1200" dirty="0">
                <a:solidFill>
                  <a:srgbClr val="000000"/>
                </a:solidFill>
                <a:latin typeface="Consolas"/>
                <a:cs typeface="Consolas"/>
              </a:rPr>
              <a:t>reg_sz</a:t>
            </a:r>
            <a:r>
              <a:rPr lang="en-US" sz="1200" dirty="0">
                <a:solidFill>
                  <a:srgbClr val="000096"/>
                </a:solidFill>
                <a:latin typeface="Consolas"/>
                <a:cs typeface="Consolas"/>
              </a:rPr>
              <a:t>&lt;/type&gt;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&lt;value&gt;</a:t>
            </a:r>
            <a:r>
              <a:rPr lang="en-US" sz="1200" dirty="0">
                <a:solidFill>
                  <a:srgbClr val="000000"/>
                </a:solidFill>
                <a:latin typeface="Consolas"/>
                <a:cs typeface="Consolas"/>
              </a:rPr>
              <a:t>test</a:t>
            </a:r>
            <a:r>
              <a:rPr lang="en-US" sz="1200" dirty="0">
                <a:solidFill>
                  <a:srgbClr val="000096"/>
                </a:solidFill>
                <a:latin typeface="Consolas"/>
                <a:cs typeface="Consolas"/>
              </a:rPr>
              <a:t>&lt;/value&gt;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smtClean="0">
              <a:solidFill>
                <a:srgbClr val="000000"/>
              </a:solidFill>
              <a:latin typeface="Consolas"/>
              <a:cs typeface="Consolas"/>
            </a:endParaRPr>
          </a:p>
        </p:txBody>
      </p:sp>
      <p:sp>
        <p:nvSpPr>
          <p:cNvPr id="2" name="Title 1"/>
          <p:cNvSpPr>
            <a:spLocks noGrp="1"/>
          </p:cNvSpPr>
          <p:nvPr>
            <p:ph type="title"/>
          </p:nvPr>
        </p:nvSpPr>
        <p:spPr>
          <a:xfrm>
            <a:off x="457200" y="381000"/>
            <a:ext cx="8610599" cy="533400"/>
          </a:xfrm>
        </p:spPr>
        <p:txBody>
          <a:bodyPr/>
          <a:lstStyle/>
          <a:p>
            <a:pPr algn="l"/>
            <a:r>
              <a:rPr lang="en-US" dirty="0" smtClean="0"/>
              <a:t>Option One Example - Bad</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17</a:t>
            </a:fld>
            <a:endParaRPr lang="en-US" dirty="0"/>
          </a:p>
        </p:txBody>
      </p:sp>
      <p:sp>
        <p:nvSpPr>
          <p:cNvPr id="5" name="Rounded Rectangle 4"/>
          <p:cNvSpPr/>
          <p:nvPr/>
        </p:nvSpPr>
        <p:spPr>
          <a:xfrm>
            <a:off x="877421" y="1704202"/>
            <a:ext cx="5027712" cy="401777"/>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4" name="Multiply 3"/>
          <p:cNvSpPr/>
          <p:nvPr/>
        </p:nvSpPr>
        <p:spPr bwMode="auto">
          <a:xfrm>
            <a:off x="-108550" y="1183256"/>
            <a:ext cx="7631081" cy="1432934"/>
          </a:xfrm>
          <a:prstGeom prst="mathMultiply">
            <a:avLst/>
          </a:prstGeom>
          <a:solidFill>
            <a:srgbClr val="FF0000"/>
          </a:solidFill>
          <a:ln w="6350">
            <a:solidFill>
              <a:schemeClr val="tx1"/>
            </a:solidFill>
            <a:miter lim="800000"/>
            <a:headEnd/>
            <a:tailEnd/>
          </a:ln>
        </p:spPr>
        <p:txBody>
          <a:bodyPr wrap="none" rtlCol="0" anchor="ctr"/>
          <a:lstStyle/>
          <a:p>
            <a:pPr algn="ctr" eaLnBrk="0" hangingPunct="0">
              <a:buClr>
                <a:srgbClr val="FDAA03"/>
              </a:buClr>
            </a:pPr>
            <a:endParaRPr lang="en-US" dirty="0"/>
          </a:p>
        </p:txBody>
      </p:sp>
    </p:spTree>
    <p:extLst>
      <p:ext uri="{BB962C8B-B14F-4D97-AF65-F5344CB8AC3E}">
        <p14:creationId xmlns:p14="http://schemas.microsoft.com/office/powerpoint/2010/main" val="13135624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Option One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18</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pPr>
            <a:r>
              <a:rPr lang="en-US" sz="2800" dirty="0" smtClean="0"/>
              <a:t>Pros</a:t>
            </a:r>
          </a:p>
          <a:p>
            <a:pPr lvl="1">
              <a:lnSpc>
                <a:spcPct val="100000"/>
              </a:lnSpc>
            </a:pPr>
            <a:r>
              <a:rPr lang="en-US" sz="2600" dirty="0" smtClean="0"/>
              <a:t>Aligns with how definitions are declared</a:t>
            </a:r>
          </a:p>
          <a:p>
            <a:pPr>
              <a:lnSpc>
                <a:spcPct val="100000"/>
              </a:lnSpc>
            </a:pPr>
            <a:r>
              <a:rPr lang="en-US" sz="2800" dirty="0" smtClean="0"/>
              <a:t>Cons</a:t>
            </a:r>
          </a:p>
          <a:p>
            <a:pPr lvl="1">
              <a:lnSpc>
                <a:spcPct val="100000"/>
              </a:lnSpc>
            </a:pPr>
            <a:r>
              <a:rPr lang="en-US" sz="2600" dirty="0" smtClean="0"/>
              <a:t>XML authoring tools may give bad hints</a:t>
            </a:r>
          </a:p>
          <a:p>
            <a:pPr lvl="1">
              <a:lnSpc>
                <a:spcPct val="100000"/>
              </a:lnSpc>
            </a:pPr>
            <a:r>
              <a:rPr lang="en-US" sz="2600" dirty="0" smtClean="0"/>
              <a:t>Requires several Schematron rules to ensure correct Object and State elements are used</a:t>
            </a:r>
            <a:endParaRPr lang="en-US" sz="2600" dirty="0"/>
          </a:p>
        </p:txBody>
      </p:sp>
    </p:spTree>
    <p:extLst>
      <p:ext uri="{BB962C8B-B14F-4D97-AF65-F5344CB8AC3E}">
        <p14:creationId xmlns:p14="http://schemas.microsoft.com/office/powerpoint/2010/main" val="354945584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81000"/>
            <a:ext cx="7166053" cy="533400"/>
          </a:xfrm>
        </p:spPr>
        <p:txBody>
          <a:bodyPr/>
          <a:lstStyle/>
          <a:p>
            <a:pPr algn="l"/>
            <a:r>
              <a:rPr lang="en-US" dirty="0" smtClean="0"/>
              <a:t>Questions from ITSAC </a:t>
            </a:r>
            <a:r>
              <a:rPr lang="en-US" dirty="0"/>
              <a:t>OVAL Workshop</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a:t>
            </a:fld>
            <a:endParaRPr lang="en-US" dirty="0"/>
          </a:p>
        </p:txBody>
      </p:sp>
      <p:graphicFrame>
        <p:nvGraphicFramePr>
          <p:cNvPr id="8" name="Content Placeholder 4"/>
          <p:cNvGraphicFramePr>
            <a:graphicFrameLocks/>
          </p:cNvGraphicFramePr>
          <p:nvPr>
            <p:extLst>
              <p:ext uri="{D42A27DB-BD31-4B8C-83A1-F6EECF244321}">
                <p14:modId xmlns:p14="http://schemas.microsoft.com/office/powerpoint/2010/main" val="3281925661"/>
              </p:ext>
            </p:extLst>
          </p:nvPr>
        </p:nvGraphicFramePr>
        <p:xfrm>
          <a:off x="457200" y="1143868"/>
          <a:ext cx="7170920" cy="5230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6996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graphicEl>
                                              <a:dgm id="{007A0A59-4748-4440-A955-E9CE1161D17F}"/>
                                            </p:graphicEl>
                                          </p:spTgt>
                                        </p:tgtEl>
                                        <p:attrNameLst>
                                          <p:attrName>style.visibility</p:attrName>
                                        </p:attrNameLst>
                                      </p:cBhvr>
                                      <p:to>
                                        <p:strVal val="visible"/>
                                      </p:to>
                                    </p:set>
                                    <p:animEffect transition="in" filter="wipe(down)">
                                      <p:cBhvr>
                                        <p:cTn id="7" dur="500"/>
                                        <p:tgtEl>
                                          <p:spTgt spid="8">
                                            <p:graphicEl>
                                              <a:dgm id="{007A0A59-4748-4440-A955-E9CE1161D17F}"/>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graphicEl>
                                              <a:dgm id="{559C4517-1810-4F8B-A9C8-51FFE82C9391}"/>
                                            </p:graphicEl>
                                          </p:spTgt>
                                        </p:tgtEl>
                                        <p:attrNameLst>
                                          <p:attrName>style.visibility</p:attrName>
                                        </p:attrNameLst>
                                      </p:cBhvr>
                                      <p:to>
                                        <p:strVal val="visible"/>
                                      </p:to>
                                    </p:set>
                                    <p:animEffect transition="in" filter="wipe(down)">
                                      <p:cBhvr>
                                        <p:cTn id="10" dur="500"/>
                                        <p:tgtEl>
                                          <p:spTgt spid="8">
                                            <p:graphicEl>
                                              <a:dgm id="{559C4517-1810-4F8B-A9C8-51FFE82C9391}"/>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8">
                                            <p:graphicEl>
                                              <a:dgm id="{6A616A60-56F2-466E-B336-710331D5E3C0}"/>
                                            </p:graphicEl>
                                          </p:spTgt>
                                        </p:tgtEl>
                                        <p:attrNameLst>
                                          <p:attrName>style.visibility</p:attrName>
                                        </p:attrNameLst>
                                      </p:cBhvr>
                                      <p:to>
                                        <p:strVal val="visible"/>
                                      </p:to>
                                    </p:set>
                                    <p:animEffect transition="in" filter="wipe(down)">
                                      <p:cBhvr>
                                        <p:cTn id="15" dur="500"/>
                                        <p:tgtEl>
                                          <p:spTgt spid="8">
                                            <p:graphicEl>
                                              <a:dgm id="{6A616A60-56F2-466E-B336-710331D5E3C0}"/>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graphicEl>
                                              <a:dgm id="{B1393633-2289-4F16-9102-B89C9F617EF9}"/>
                                            </p:graphicEl>
                                          </p:spTgt>
                                        </p:tgtEl>
                                        <p:attrNameLst>
                                          <p:attrName>style.visibility</p:attrName>
                                        </p:attrNameLst>
                                      </p:cBhvr>
                                      <p:to>
                                        <p:strVal val="visible"/>
                                      </p:to>
                                    </p:set>
                                    <p:animEffect transition="in" filter="wipe(down)">
                                      <p:cBhvr>
                                        <p:cTn id="18" dur="500"/>
                                        <p:tgtEl>
                                          <p:spTgt spid="8">
                                            <p:graphicEl>
                                              <a:dgm id="{B1393633-2289-4F16-9102-B89C9F617EF9}"/>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8">
                                            <p:graphicEl>
                                              <a:dgm id="{A9994E65-B70E-4360-8335-95E236916476}"/>
                                            </p:graphicEl>
                                          </p:spTgt>
                                        </p:tgtEl>
                                        <p:attrNameLst>
                                          <p:attrName>style.visibility</p:attrName>
                                        </p:attrNameLst>
                                      </p:cBhvr>
                                      <p:to>
                                        <p:strVal val="visible"/>
                                      </p:to>
                                    </p:set>
                                    <p:animEffect transition="in" filter="wipe(down)">
                                      <p:cBhvr>
                                        <p:cTn id="23" dur="500"/>
                                        <p:tgtEl>
                                          <p:spTgt spid="8">
                                            <p:graphicEl>
                                              <a:dgm id="{A9994E65-B70E-4360-8335-95E236916476}"/>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
                                            <p:graphicEl>
                                              <a:dgm id="{4A41F846-D924-454E-9D01-1C2EE44885A5}"/>
                                            </p:graphicEl>
                                          </p:spTgt>
                                        </p:tgtEl>
                                        <p:attrNameLst>
                                          <p:attrName>style.visibility</p:attrName>
                                        </p:attrNameLst>
                                      </p:cBhvr>
                                      <p:to>
                                        <p:strVal val="visible"/>
                                      </p:to>
                                    </p:set>
                                    <p:animEffect transition="in" filter="wipe(down)">
                                      <p:cBhvr>
                                        <p:cTn id="26" dur="500"/>
                                        <p:tgtEl>
                                          <p:spTgt spid="8">
                                            <p:graphicEl>
                                              <a:dgm id="{4A41F846-D924-454E-9D01-1C2EE44885A5}"/>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8">
                                            <p:graphicEl>
                                              <a:dgm id="{DFEFE568-5893-4D54-B864-55C58ED6D593}"/>
                                            </p:graphicEl>
                                          </p:spTgt>
                                        </p:tgtEl>
                                        <p:attrNameLst>
                                          <p:attrName>style.visibility</p:attrName>
                                        </p:attrNameLst>
                                      </p:cBhvr>
                                      <p:to>
                                        <p:strVal val="visible"/>
                                      </p:to>
                                    </p:set>
                                    <p:animEffect transition="in" filter="wipe(down)">
                                      <p:cBhvr>
                                        <p:cTn id="31" dur="500"/>
                                        <p:tgtEl>
                                          <p:spTgt spid="8">
                                            <p:graphicEl>
                                              <a:dgm id="{DFEFE568-5893-4D54-B864-55C58ED6D593}"/>
                                            </p:graphic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8">
                                            <p:graphicEl>
                                              <a:dgm id="{3A2835F9-2EA3-4345-9CCB-9E52987C0CA1}"/>
                                            </p:graphicEl>
                                          </p:spTgt>
                                        </p:tgtEl>
                                        <p:attrNameLst>
                                          <p:attrName>style.visibility</p:attrName>
                                        </p:attrNameLst>
                                      </p:cBhvr>
                                      <p:to>
                                        <p:strVal val="visible"/>
                                      </p:to>
                                    </p:set>
                                    <p:animEffect transition="in" filter="wipe(down)">
                                      <p:cBhvr>
                                        <p:cTn id="34" dur="500"/>
                                        <p:tgtEl>
                                          <p:spTgt spid="8">
                                            <p:graphicEl>
                                              <a:dgm id="{3A2835F9-2EA3-4345-9CCB-9E52987C0CA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Option Two</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19</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buFont typeface="Arial"/>
              <a:buChar char="■"/>
            </a:pPr>
            <a:r>
              <a:rPr lang="en-US" sz="2800" dirty="0" smtClean="0"/>
              <a:t>Add </a:t>
            </a:r>
            <a:r>
              <a:rPr lang="en-US" sz="2800" dirty="0"/>
              <a:t>“test” element to </a:t>
            </a:r>
            <a:br>
              <a:rPr lang="en-US" sz="2800" dirty="0"/>
            </a:br>
            <a:r>
              <a:rPr lang="en-US" sz="2800" dirty="0"/>
              <a:t>independent-definitions-</a:t>
            </a:r>
            <a:r>
              <a:rPr lang="en-US" sz="2800" dirty="0" smtClean="0"/>
              <a:t>schema.xsd</a:t>
            </a:r>
            <a:endParaRPr lang="en-US" sz="2800" dirty="0"/>
          </a:p>
        </p:txBody>
      </p:sp>
    </p:spTree>
    <p:extLst>
      <p:ext uri="{BB962C8B-B14F-4D97-AF65-F5344CB8AC3E}">
        <p14:creationId xmlns:p14="http://schemas.microsoft.com/office/powerpoint/2010/main" val="297931224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6884" y="914400"/>
            <a:ext cx="8221552" cy="5447644"/>
          </a:xfrm>
          <a:prstGeom prst="rect">
            <a:avLst/>
          </a:prstGeom>
          <a:noFill/>
        </p:spPr>
        <p:txBody>
          <a:bodyPr wrap="square" rtlCol="0">
            <a:spAutoFit/>
          </a:bodyPr>
          <a:lstStyle/>
          <a:p>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"test"</a:t>
            </a:r>
            <a:r>
              <a:rPr lang="en-US" sz="1200" dirty="0">
                <a:solidFill>
                  <a:srgbClr val="F5844C"/>
                </a:solidFill>
                <a:latin typeface="Consolas"/>
                <a:cs typeface="Consolas"/>
              </a:rPr>
              <a:t> substitutionGroup</a:t>
            </a:r>
            <a:r>
              <a:rPr lang="en-US" sz="1200" dirty="0">
                <a:solidFill>
                  <a:srgbClr val="FF8040"/>
                </a:solidFill>
                <a:latin typeface="Consolas"/>
                <a:cs typeface="Consolas"/>
              </a:rPr>
              <a:t>=</a:t>
            </a:r>
            <a:r>
              <a:rPr lang="en-US" sz="1200" dirty="0">
                <a:solidFill>
                  <a:srgbClr val="993300"/>
                </a:solidFill>
                <a:latin typeface="Consolas"/>
                <a:cs typeface="Consolas"/>
              </a:rPr>
              <a:t>"oval-def:test"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"ind-def_test"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"ind-def:test/ind-def:object"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"@object_ref=ancestor::oval-def:oval_definitions/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oval-def:objects/*/@id"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"ind-def:test/ind-def:state"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"@state_ref=ancestor::oval-def:oval_definitions/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oval-def:states/*/@id"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&lt;xsd:complexContent&gt;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a:t>
            </a:r>
            <a:r>
              <a:rPr lang="en-US" sz="1200" dirty="0">
                <a:solidFill>
                  <a:srgbClr val="F5844C"/>
                </a:solidFill>
                <a:latin typeface="Consolas"/>
                <a:cs typeface="Consolas"/>
              </a:rPr>
              <a:t> base</a:t>
            </a:r>
            <a:r>
              <a:rPr lang="en-US" sz="1200" dirty="0">
                <a:solidFill>
                  <a:srgbClr val="FF8040"/>
                </a:solidFill>
                <a:latin typeface="Consolas"/>
                <a:cs typeface="Consolas"/>
              </a:rPr>
              <a:t>=</a:t>
            </a:r>
            <a:r>
              <a:rPr lang="en-US" sz="1200" dirty="0">
                <a:solidFill>
                  <a:srgbClr val="993300"/>
                </a:solidFill>
                <a:latin typeface="Consolas"/>
                <a:cs typeface="Consolas"/>
              </a:rPr>
              <a:t>"oval-def:TestType"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"object"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"oval-def:ObjectRefType"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"oval-def:StateRefType"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"unbounded"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&lt;/xsd:complexContent&gt;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&lt;/xsd:element&gt;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smtClean="0">
              <a:solidFill>
                <a:srgbClr val="000000"/>
              </a:solidFill>
              <a:latin typeface="Consolas"/>
              <a:cs typeface="Consolas"/>
            </a:endParaRPr>
          </a:p>
        </p:txBody>
      </p:sp>
      <p:sp>
        <p:nvSpPr>
          <p:cNvPr id="2" name="Title 1"/>
          <p:cNvSpPr>
            <a:spLocks noGrp="1"/>
          </p:cNvSpPr>
          <p:nvPr>
            <p:ph type="title"/>
          </p:nvPr>
        </p:nvSpPr>
        <p:spPr>
          <a:xfrm>
            <a:off x="457200" y="381000"/>
            <a:ext cx="8610599" cy="533400"/>
          </a:xfrm>
        </p:spPr>
        <p:txBody>
          <a:bodyPr/>
          <a:lstStyle/>
          <a:p>
            <a:pPr algn="l"/>
            <a:r>
              <a:rPr lang="en-US" dirty="0" smtClean="0"/>
              <a:t>Option Two</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20</a:t>
            </a:fld>
            <a:endParaRPr lang="en-US" dirty="0"/>
          </a:p>
        </p:txBody>
      </p:sp>
    </p:spTree>
    <p:extLst>
      <p:ext uri="{BB962C8B-B14F-4D97-AF65-F5344CB8AC3E}">
        <p14:creationId xmlns:p14="http://schemas.microsoft.com/office/powerpoint/2010/main" val="33648108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Option Two</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21</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pPr>
            <a:r>
              <a:rPr lang="en-US" sz="2800" dirty="0" smtClean="0"/>
              <a:t>Pros</a:t>
            </a:r>
          </a:p>
          <a:p>
            <a:pPr lvl="1">
              <a:lnSpc>
                <a:spcPct val="100000"/>
              </a:lnSpc>
            </a:pPr>
            <a:r>
              <a:rPr lang="en-US" sz="2600" dirty="0" smtClean="0"/>
              <a:t>Familiar Implementation</a:t>
            </a:r>
          </a:p>
          <a:p>
            <a:pPr lvl="1">
              <a:lnSpc>
                <a:spcPct val="100000"/>
              </a:lnSpc>
            </a:pPr>
            <a:r>
              <a:rPr lang="en-US" sz="2600" dirty="0" smtClean="0"/>
              <a:t>Does not change core schema</a:t>
            </a:r>
          </a:p>
          <a:p>
            <a:pPr>
              <a:lnSpc>
                <a:spcPct val="100000"/>
              </a:lnSpc>
            </a:pPr>
            <a:r>
              <a:rPr lang="en-US" sz="2800" dirty="0" smtClean="0"/>
              <a:t>Cons</a:t>
            </a:r>
          </a:p>
          <a:p>
            <a:pPr lvl="1">
              <a:lnSpc>
                <a:spcPct val="100000"/>
              </a:lnSpc>
            </a:pPr>
            <a:r>
              <a:rPr lang="en-US" sz="2600" dirty="0" smtClean="0"/>
              <a:t>None?</a:t>
            </a:r>
          </a:p>
          <a:p>
            <a:pPr lvl="1">
              <a:lnSpc>
                <a:spcPct val="100000"/>
              </a:lnSpc>
            </a:pPr>
            <a:endParaRPr lang="en-US" sz="2600" dirty="0" smtClean="0"/>
          </a:p>
        </p:txBody>
      </p:sp>
    </p:spTree>
    <p:extLst>
      <p:ext uri="{BB962C8B-B14F-4D97-AF65-F5344CB8AC3E}">
        <p14:creationId xmlns:p14="http://schemas.microsoft.com/office/powerpoint/2010/main" val="5803132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6884" y="914400"/>
            <a:ext cx="8221552" cy="5078312"/>
          </a:xfrm>
          <a:prstGeom prst="rect">
            <a:avLst/>
          </a:prstGeom>
          <a:noFill/>
        </p:spPr>
        <p:txBody>
          <a:bodyPr wrap="square" rtlCol="0">
            <a:spAutoFit/>
          </a:bodyPr>
          <a:lstStyle/>
          <a:p>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&lt;test</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"oval:org.example.oval:tst:1"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check</a:t>
            </a:r>
            <a:r>
              <a:rPr lang="en-US" sz="1200" dirty="0">
                <a:solidFill>
                  <a:srgbClr val="FF8040"/>
                </a:solidFill>
                <a:latin typeface="Consolas"/>
                <a:cs typeface="Consolas"/>
              </a:rPr>
              <a:t>=</a:t>
            </a:r>
            <a:r>
              <a:rPr lang="en-US" sz="1200" dirty="0">
                <a:solidFill>
                  <a:srgbClr val="993300"/>
                </a:solidFill>
                <a:latin typeface="Consolas"/>
                <a:cs typeface="Consolas"/>
              </a:rPr>
              <a:t>"all"</a:t>
            </a:r>
            <a:r>
              <a:rPr lang="en-US" sz="1200" dirty="0">
                <a:solidFill>
                  <a:srgbClr val="F5844C"/>
                </a:solidFill>
                <a:latin typeface="Consolas"/>
                <a:cs typeface="Consolas"/>
              </a:rPr>
              <a:t> </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comment</a:t>
            </a:r>
            <a:r>
              <a:rPr lang="en-US" sz="1200" dirty="0">
                <a:solidFill>
                  <a:srgbClr val="FF8040"/>
                </a:solidFill>
                <a:latin typeface="Consolas"/>
                <a:cs typeface="Consolas"/>
              </a:rPr>
              <a:t>=</a:t>
            </a:r>
            <a:r>
              <a:rPr lang="en-US" sz="1200" dirty="0">
                <a:solidFill>
                  <a:srgbClr val="993300"/>
                </a:solidFill>
                <a:latin typeface="Consolas"/>
                <a:cs typeface="Consolas"/>
              </a:rPr>
              <a:t>"An example."</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"http://oval.mitre.org/XMLSchema/oval-definitions-5#independent"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&lt;object</a:t>
            </a:r>
            <a:r>
              <a:rPr lang="en-US" sz="1200" dirty="0">
                <a:solidFill>
                  <a:srgbClr val="F5844C"/>
                </a:solidFill>
                <a:latin typeface="Consolas"/>
                <a:cs typeface="Consolas"/>
              </a:rPr>
              <a:t> object_ref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&lt;state</a:t>
            </a:r>
            <a:r>
              <a:rPr lang="en-US" sz="1200" dirty="0">
                <a:solidFill>
                  <a:srgbClr val="F5844C"/>
                </a:solidFill>
                <a:latin typeface="Consolas"/>
                <a:cs typeface="Consolas"/>
              </a:rPr>
              <a:t> state_ref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&lt;/test&gt;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"http://oval.mitre.org/XMLSchema/oval-definitions-5#windows"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"http://oval.mitre.org/XMLSchema/oval-definitions-5#windows"</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&lt;type&gt;</a:t>
            </a:r>
            <a:r>
              <a:rPr lang="en-US" sz="1200" dirty="0">
                <a:solidFill>
                  <a:srgbClr val="000000"/>
                </a:solidFill>
                <a:latin typeface="Consolas"/>
                <a:cs typeface="Consolas"/>
              </a:rPr>
              <a:t>reg_sz</a:t>
            </a:r>
            <a:r>
              <a:rPr lang="en-US" sz="1200" dirty="0">
                <a:solidFill>
                  <a:srgbClr val="000096"/>
                </a:solidFill>
                <a:latin typeface="Consolas"/>
                <a:cs typeface="Consolas"/>
              </a:rPr>
              <a:t>&lt;/type&gt;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&lt;value&gt;</a:t>
            </a:r>
            <a:r>
              <a:rPr lang="en-US" sz="1200" dirty="0">
                <a:solidFill>
                  <a:srgbClr val="000000"/>
                </a:solidFill>
                <a:latin typeface="Consolas"/>
                <a:cs typeface="Consolas"/>
              </a:rPr>
              <a:t>test</a:t>
            </a:r>
            <a:r>
              <a:rPr lang="en-US" sz="1200" dirty="0">
                <a:solidFill>
                  <a:srgbClr val="000096"/>
                </a:solidFill>
                <a:latin typeface="Consolas"/>
                <a:cs typeface="Consolas"/>
              </a:rPr>
              <a:t>&lt;/value&gt;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smtClean="0">
              <a:solidFill>
                <a:srgbClr val="000000"/>
              </a:solidFill>
              <a:latin typeface="Consolas"/>
              <a:cs typeface="Consolas"/>
            </a:endParaRPr>
          </a:p>
        </p:txBody>
      </p:sp>
      <p:sp>
        <p:nvSpPr>
          <p:cNvPr id="2" name="Title 1"/>
          <p:cNvSpPr>
            <a:spLocks noGrp="1"/>
          </p:cNvSpPr>
          <p:nvPr>
            <p:ph type="title"/>
          </p:nvPr>
        </p:nvSpPr>
        <p:spPr>
          <a:xfrm>
            <a:off x="457200" y="381000"/>
            <a:ext cx="8610599" cy="533400"/>
          </a:xfrm>
        </p:spPr>
        <p:txBody>
          <a:bodyPr/>
          <a:lstStyle/>
          <a:p>
            <a:pPr algn="l"/>
            <a:r>
              <a:rPr lang="en-US" dirty="0" smtClean="0"/>
              <a:t>Option Two Example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22</a:t>
            </a:fld>
            <a:endParaRPr lang="en-US" dirty="0"/>
          </a:p>
        </p:txBody>
      </p:sp>
    </p:spTree>
    <p:extLst>
      <p:ext uri="{BB962C8B-B14F-4D97-AF65-F5344CB8AC3E}">
        <p14:creationId xmlns:p14="http://schemas.microsoft.com/office/powerpoint/2010/main" val="354014042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Both Schema Options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23</a:t>
            </a:fld>
            <a:endParaRPr lang="en-US" dirty="0"/>
          </a:p>
        </p:txBody>
      </p:sp>
      <p:sp>
        <p:nvSpPr>
          <p:cNvPr id="4" name="Content Placeholder 2"/>
          <p:cNvSpPr txBox="1">
            <a:spLocks/>
          </p:cNvSpPr>
          <p:nvPr/>
        </p:nvSpPr>
        <p:spPr>
          <a:xfrm>
            <a:off x="457200" y="1143000"/>
            <a:ext cx="7696200" cy="42130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pPr>
            <a:r>
              <a:rPr lang="en-US" sz="2800" dirty="0" smtClean="0"/>
              <a:t>How to enforce Object and State pairings?</a:t>
            </a:r>
          </a:p>
          <a:p>
            <a:pPr lvl="1">
              <a:lnSpc>
                <a:spcPct val="150000"/>
              </a:lnSpc>
            </a:pPr>
            <a:r>
              <a:rPr lang="en-US" sz="2600" dirty="0" smtClean="0"/>
              <a:t>Schematron</a:t>
            </a:r>
          </a:p>
          <a:p>
            <a:pPr lvl="1">
              <a:lnSpc>
                <a:spcPct val="150000"/>
              </a:lnSpc>
            </a:pPr>
            <a:r>
              <a:rPr lang="en-US" sz="2600" dirty="0" smtClean="0"/>
              <a:t>Use element_mapping element</a:t>
            </a:r>
          </a:p>
        </p:txBody>
      </p:sp>
    </p:spTree>
    <p:extLst>
      <p:ext uri="{BB962C8B-B14F-4D97-AF65-F5344CB8AC3E}">
        <p14:creationId xmlns:p14="http://schemas.microsoft.com/office/powerpoint/2010/main" val="286788053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6884" y="914400"/>
            <a:ext cx="8221552" cy="4708980"/>
          </a:xfrm>
          <a:prstGeom prst="rect">
            <a:avLst/>
          </a:prstGeom>
          <a:noFill/>
        </p:spPr>
        <p:txBody>
          <a:bodyPr wrap="square" rtlCol="0">
            <a:spAutoFit/>
          </a:bodyPr>
          <a:lstStyle/>
          <a:p>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"registry_test"</a:t>
            </a:r>
            <a:r>
              <a:rPr lang="en-US" sz="1200" dirty="0">
                <a:solidFill>
                  <a:srgbClr val="F5844C"/>
                </a:solidFill>
                <a:latin typeface="Consolas"/>
                <a:cs typeface="Consolas"/>
              </a:rPr>
              <a:t> substitutionGroup</a:t>
            </a:r>
            <a:r>
              <a:rPr lang="en-US" sz="1200" dirty="0">
                <a:solidFill>
                  <a:srgbClr val="FF8040"/>
                </a:solidFill>
                <a:latin typeface="Consolas"/>
                <a:cs typeface="Consolas"/>
              </a:rPr>
              <a:t>=</a:t>
            </a:r>
            <a:r>
              <a:rPr lang="en-US" sz="1200" dirty="0">
                <a:solidFill>
                  <a:srgbClr val="993300"/>
                </a:solidFill>
                <a:latin typeface="Consolas"/>
                <a:cs typeface="Consolas"/>
              </a:rPr>
              <a:t>"oval-def:test"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&lt;oval:test&gt;</a:t>
            </a:r>
            <a:r>
              <a:rPr lang="en-US" sz="1200" dirty="0">
                <a:solidFill>
                  <a:srgbClr val="000000"/>
                </a:solidFill>
                <a:latin typeface="Consolas"/>
                <a:cs typeface="Consolas"/>
              </a:rPr>
              <a:t>registry_test</a:t>
            </a:r>
            <a:r>
              <a:rPr lang="en-US" sz="1200" dirty="0">
                <a:solidFill>
                  <a:srgbClr val="000096"/>
                </a:solidFill>
                <a:latin typeface="Consolas"/>
                <a:cs typeface="Consolas"/>
              </a:rPr>
              <a:t>&lt;/oval:test&gt;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&lt;oval:object&gt;</a:t>
            </a:r>
            <a:r>
              <a:rPr lang="en-US" sz="1200" dirty="0">
                <a:solidFill>
                  <a:srgbClr val="000000"/>
                </a:solidFill>
                <a:latin typeface="Consolas"/>
                <a:cs typeface="Consolas"/>
              </a:rPr>
              <a:t>registry_object</a:t>
            </a:r>
            <a:r>
              <a:rPr lang="en-US" sz="1200" dirty="0">
                <a:solidFill>
                  <a:srgbClr val="000096"/>
                </a:solidFill>
                <a:latin typeface="Consolas"/>
                <a:cs typeface="Consolas"/>
              </a:rPr>
              <a:t>&lt;/oval:object&gt;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&lt;oval:state&gt;</a:t>
            </a:r>
            <a:r>
              <a:rPr lang="en-US" sz="1200" dirty="0">
                <a:solidFill>
                  <a:srgbClr val="000000"/>
                </a:solidFill>
                <a:latin typeface="Consolas"/>
                <a:cs typeface="Consolas"/>
              </a:rPr>
              <a:t>registry_state</a:t>
            </a:r>
            <a:r>
              <a:rPr lang="en-US" sz="1200" dirty="0">
                <a:solidFill>
                  <a:srgbClr val="000096"/>
                </a:solidFill>
                <a:latin typeface="Consolas"/>
                <a:cs typeface="Consolas"/>
              </a:rPr>
              <a:t>&lt;/oval:state&gt;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&lt;oval:item</a:t>
            </a:r>
            <a:r>
              <a:rPr lang="en-US" sz="1200" dirty="0">
                <a:solidFill>
                  <a:srgbClr val="F5844C"/>
                </a:solidFill>
                <a:latin typeface="Consolas"/>
                <a:cs typeface="Consolas"/>
              </a:rPr>
              <a:t> target_namespace</a:t>
            </a:r>
            <a:r>
              <a:rPr lang="en-US" sz="1200" dirty="0">
                <a:solidFill>
                  <a:srgbClr val="FF8040"/>
                </a:solidFill>
                <a:latin typeface="Consolas"/>
                <a:cs typeface="Consolas"/>
              </a:rPr>
              <a:t>=</a:t>
            </a:r>
            <a:r>
              <a:rPr lang="en-US" sz="1200" dirty="0">
                <a:solidFill>
                  <a:srgbClr val="993300"/>
                </a:solidFill>
                <a:latin typeface="Consolas"/>
                <a:cs typeface="Consolas"/>
              </a:rPr>
              <a:t>"...#windows"</a:t>
            </a:r>
            <a:r>
              <a:rPr lang="en-US" sz="1200" dirty="0">
                <a:solidFill>
                  <a:srgbClr val="000096"/>
                </a:solidFill>
                <a:latin typeface="Consolas"/>
                <a:cs typeface="Consolas"/>
              </a:rPr>
              <a:t>&gt;</a:t>
            </a:r>
            <a:r>
              <a:rPr lang="en-US" sz="1200" dirty="0">
                <a:solidFill>
                  <a:srgbClr val="000000"/>
                </a:solidFill>
                <a:latin typeface="Consolas"/>
                <a:cs typeface="Consolas"/>
              </a:rPr>
              <a:t>registry_item</a:t>
            </a:r>
            <a:r>
              <a:rPr lang="en-US" sz="1200" dirty="0">
                <a:solidFill>
                  <a:srgbClr val="000096"/>
                </a:solidFill>
                <a:latin typeface="Consolas"/>
                <a:cs typeface="Consolas"/>
              </a:rPr>
              <a:t>&lt;/oval:item&gt;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"win-def_regtst"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"win-def:registry_test/win-def:object"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"@object_ref=ancestor::oval-def:oval_definitions/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oval-def:objects/win-def:registry_object/@id"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"win-def:registry_test/win-def:state"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"@state_ref=ancestor::oval-def:oval_definitions/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oval-def:states/win-def:registry_state/@id"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a:solidFill>
                <a:srgbClr val="000000"/>
              </a:solidFill>
              <a:latin typeface="Consolas"/>
              <a:cs typeface="Consolas"/>
            </a:endParaRPr>
          </a:p>
        </p:txBody>
      </p:sp>
      <p:sp>
        <p:nvSpPr>
          <p:cNvPr id="2" name="Title 1"/>
          <p:cNvSpPr>
            <a:spLocks noGrp="1"/>
          </p:cNvSpPr>
          <p:nvPr>
            <p:ph type="title"/>
          </p:nvPr>
        </p:nvSpPr>
        <p:spPr>
          <a:xfrm>
            <a:off x="457200" y="381000"/>
            <a:ext cx="8610599" cy="533400"/>
          </a:xfrm>
        </p:spPr>
        <p:txBody>
          <a:bodyPr/>
          <a:lstStyle/>
          <a:p>
            <a:pPr algn="l"/>
            <a:r>
              <a:rPr lang="en-US" dirty="0" smtClean="0"/>
              <a:t>Element Mapping</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24</a:t>
            </a:fld>
            <a:endParaRPr lang="en-US" dirty="0"/>
          </a:p>
        </p:txBody>
      </p:sp>
      <p:sp>
        <p:nvSpPr>
          <p:cNvPr id="5" name="Rounded Rectangle 4"/>
          <p:cNvSpPr/>
          <p:nvPr/>
        </p:nvSpPr>
        <p:spPr>
          <a:xfrm>
            <a:off x="1026758" y="1718707"/>
            <a:ext cx="5961340" cy="109883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07443701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Element Mapping</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25</a:t>
            </a:fld>
            <a:endParaRPr lang="en-US" dirty="0"/>
          </a:p>
        </p:txBody>
      </p:sp>
      <p:sp>
        <p:nvSpPr>
          <p:cNvPr id="4" name="Content Placeholder 2"/>
          <p:cNvSpPr txBox="1">
            <a:spLocks/>
          </p:cNvSpPr>
          <p:nvPr/>
        </p:nvSpPr>
        <p:spPr>
          <a:xfrm>
            <a:off x="457200" y="1142999"/>
            <a:ext cx="7696200" cy="5141932"/>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80000"/>
              </a:lnSpc>
            </a:pPr>
            <a:r>
              <a:rPr lang="en-US" sz="2800" dirty="0" smtClean="0"/>
              <a:t>Schematron needs access to this element mapping lookup table.</a:t>
            </a:r>
          </a:p>
          <a:p>
            <a:pPr lvl="1">
              <a:lnSpc>
                <a:spcPct val="80000"/>
              </a:lnSpc>
            </a:pPr>
            <a:endParaRPr lang="en-US" sz="2600" dirty="0" smtClean="0"/>
          </a:p>
          <a:p>
            <a:pPr>
              <a:lnSpc>
                <a:spcPct val="80000"/>
              </a:lnSpc>
            </a:pPr>
            <a:r>
              <a:rPr lang="en-US" sz="2800" dirty="0" smtClean="0"/>
              <a:t>OPTION 1: Generate an element mapping document imported by the Schematron</a:t>
            </a:r>
            <a:endParaRPr lang="en-US" sz="2800" dirty="0"/>
          </a:p>
          <a:p>
            <a:pPr lvl="1">
              <a:lnSpc>
                <a:spcPct val="80000"/>
              </a:lnSpc>
            </a:pPr>
            <a:r>
              <a:rPr lang="en-US" sz="2600" dirty="0" smtClean="0"/>
              <a:t>This solution creates a dependency on an external file</a:t>
            </a:r>
          </a:p>
          <a:p>
            <a:pPr marL="341312" lvl="1" indent="0">
              <a:lnSpc>
                <a:spcPct val="80000"/>
              </a:lnSpc>
              <a:buNone/>
            </a:pPr>
            <a:endParaRPr lang="en-US" sz="2600" dirty="0" smtClean="0"/>
          </a:p>
          <a:p>
            <a:pPr>
              <a:lnSpc>
                <a:spcPct val="80000"/>
              </a:lnSpc>
            </a:pPr>
            <a:r>
              <a:rPr lang="en-US" sz="2800" dirty="0" smtClean="0"/>
              <a:t>OPTION 2:Create assertion for each Object &amp; State pair</a:t>
            </a:r>
          </a:p>
          <a:p>
            <a:pPr lvl="1">
              <a:lnSpc>
                <a:spcPct val="80000"/>
              </a:lnSpc>
            </a:pPr>
            <a:r>
              <a:rPr lang="en-US" sz="2600" dirty="0" smtClean="0"/>
              <a:t>Use XSLT to create Schematron from element mapping</a:t>
            </a:r>
          </a:p>
          <a:p>
            <a:pPr lvl="1">
              <a:lnSpc>
                <a:spcPct val="80000"/>
              </a:lnSpc>
            </a:pPr>
            <a:r>
              <a:rPr lang="en-US" sz="2600" dirty="0" smtClean="0"/>
              <a:t>This solution creates a lot of Schematron</a:t>
            </a:r>
            <a:endParaRPr lang="en-US" sz="2600" dirty="0"/>
          </a:p>
        </p:txBody>
      </p:sp>
      <p:sp>
        <p:nvSpPr>
          <p:cNvPr id="5" name="TextBox 4"/>
          <p:cNvSpPr txBox="1"/>
          <p:nvPr/>
        </p:nvSpPr>
        <p:spPr>
          <a:xfrm>
            <a:off x="376219" y="3801898"/>
            <a:ext cx="8311444" cy="338554"/>
          </a:xfrm>
          <a:prstGeom prst="rect">
            <a:avLst/>
          </a:prstGeom>
          <a:noFill/>
        </p:spPr>
        <p:txBody>
          <a:bodyPr wrap="square" rtlCol="0">
            <a:spAutoFit/>
          </a:bodyPr>
          <a:lstStyle/>
          <a:p>
            <a:r>
              <a:rPr lang="en-US" sz="1600" dirty="0">
                <a:solidFill>
                  <a:srgbClr val="000096"/>
                </a:solidFill>
                <a:latin typeface="Consolas"/>
                <a:cs typeface="Consolas"/>
              </a:rPr>
              <a:t>&lt;</a:t>
            </a:r>
            <a:r>
              <a:rPr lang="en-US" sz="1600" dirty="0" err="1">
                <a:solidFill>
                  <a:srgbClr val="000096"/>
                </a:solidFill>
                <a:latin typeface="Consolas"/>
                <a:cs typeface="Consolas"/>
              </a:rPr>
              <a:t>sch:let</a:t>
            </a:r>
            <a:r>
              <a:rPr lang="en-US" sz="1600" dirty="0">
                <a:solidFill>
                  <a:srgbClr val="F5844C"/>
                </a:solidFill>
                <a:latin typeface="Consolas"/>
                <a:cs typeface="Consolas"/>
              </a:rPr>
              <a:t> name</a:t>
            </a:r>
            <a:r>
              <a:rPr lang="en-US" sz="1600" dirty="0" smtClean="0">
                <a:solidFill>
                  <a:srgbClr val="FF8040"/>
                </a:solidFill>
                <a:latin typeface="Consolas"/>
                <a:cs typeface="Consolas"/>
              </a:rPr>
              <a:t>=</a:t>
            </a:r>
            <a:r>
              <a:rPr lang="en-US" sz="1600" dirty="0" smtClean="0">
                <a:solidFill>
                  <a:srgbClr val="993300"/>
                </a:solidFill>
                <a:latin typeface="Consolas"/>
                <a:cs typeface="Consolas"/>
              </a:rPr>
              <a:t>"</a:t>
            </a:r>
            <a:r>
              <a:rPr lang="en-US" sz="1600" dirty="0" err="1" smtClean="0">
                <a:solidFill>
                  <a:srgbClr val="993300"/>
                </a:solidFill>
                <a:latin typeface="Consolas"/>
                <a:cs typeface="Consolas"/>
              </a:rPr>
              <a:t>element_mapping_doc</a:t>
            </a:r>
            <a:r>
              <a:rPr lang="en-US" sz="1600" dirty="0">
                <a:solidFill>
                  <a:srgbClr val="993300"/>
                </a:solidFill>
                <a:latin typeface="Consolas"/>
                <a:cs typeface="Consolas"/>
              </a:rPr>
              <a:t>"</a:t>
            </a:r>
            <a:r>
              <a:rPr lang="en-US" sz="1600" dirty="0">
                <a:solidFill>
                  <a:srgbClr val="F5844C"/>
                </a:solidFill>
                <a:latin typeface="Consolas"/>
                <a:cs typeface="Consolas"/>
              </a:rPr>
              <a:t> value</a:t>
            </a:r>
            <a:r>
              <a:rPr lang="en-US" sz="1600" dirty="0">
                <a:solidFill>
                  <a:srgbClr val="FF8040"/>
                </a:solidFill>
                <a:latin typeface="Consolas"/>
                <a:cs typeface="Consolas"/>
              </a:rPr>
              <a:t>=</a:t>
            </a:r>
            <a:r>
              <a:rPr lang="en-US" sz="1600" dirty="0">
                <a:solidFill>
                  <a:srgbClr val="993300"/>
                </a:solidFill>
                <a:latin typeface="Consolas"/>
                <a:cs typeface="Consolas"/>
              </a:rPr>
              <a:t>"document(</a:t>
            </a:r>
            <a:r>
              <a:rPr lang="en-US" sz="1600" dirty="0" smtClean="0">
                <a:solidFill>
                  <a:srgbClr val="993300"/>
                </a:solidFill>
                <a:latin typeface="Consolas"/>
                <a:cs typeface="Consolas"/>
              </a:rPr>
              <a:t>$</a:t>
            </a:r>
            <a:r>
              <a:rPr lang="en-US" sz="1600" dirty="0" err="1" smtClean="0">
                <a:solidFill>
                  <a:srgbClr val="993300"/>
                </a:solidFill>
                <a:latin typeface="Consolas"/>
                <a:cs typeface="Consolas"/>
              </a:rPr>
              <a:t>em_doc_uri</a:t>
            </a:r>
            <a:r>
              <a:rPr lang="en-US" sz="1600" dirty="0">
                <a:solidFill>
                  <a:srgbClr val="993300"/>
                </a:solidFill>
                <a:latin typeface="Consolas"/>
                <a:cs typeface="Consolas"/>
              </a:rPr>
              <a:t>)"</a:t>
            </a:r>
            <a:r>
              <a:rPr lang="en-US" sz="1600" dirty="0">
                <a:solidFill>
                  <a:srgbClr val="000096"/>
                </a:solidFill>
                <a:latin typeface="Consolas"/>
                <a:cs typeface="Consolas"/>
              </a:rPr>
              <a:t>/&gt;</a:t>
            </a:r>
            <a:endParaRPr lang="en-US" sz="1600" dirty="0">
              <a:latin typeface="Consolas"/>
              <a:cs typeface="Consolas"/>
            </a:endParaRPr>
          </a:p>
        </p:txBody>
      </p:sp>
    </p:spTree>
    <p:extLst>
      <p:ext uri="{BB962C8B-B14F-4D97-AF65-F5344CB8AC3E}">
        <p14:creationId xmlns:p14="http://schemas.microsoft.com/office/powerpoint/2010/main" val="384478083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err="1" smtClean="0"/>
              <a:t>Schematron</a:t>
            </a:r>
            <a:r>
              <a:rPr lang="en-US" dirty="0" smtClean="0"/>
              <a:t> Process – Option One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26</a:t>
            </a:fld>
            <a:endParaRPr lang="en-US"/>
          </a:p>
        </p:txBody>
      </p:sp>
      <p:sp>
        <p:nvSpPr>
          <p:cNvPr id="4" name="Content Placeholder 2"/>
          <p:cNvSpPr txBox="1">
            <a:spLocks/>
          </p:cNvSpPr>
          <p:nvPr/>
        </p:nvSpPr>
        <p:spPr>
          <a:xfrm>
            <a:off x="457199" y="4969199"/>
            <a:ext cx="8461023" cy="1083544"/>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marL="0" indent="0">
              <a:lnSpc>
                <a:spcPct val="100000"/>
              </a:lnSpc>
              <a:buNone/>
            </a:pPr>
            <a:r>
              <a:rPr lang="en-US" sz="1200" dirty="0" smtClean="0">
                <a:solidFill>
                  <a:srgbClr val="006400"/>
                </a:solidFill>
                <a:latin typeface="Consolas"/>
                <a:cs typeface="Consolas"/>
              </a:rPr>
              <a:t>&lt;</a:t>
            </a:r>
            <a:r>
              <a:rPr lang="en-US" sz="1200" dirty="0">
                <a:solidFill>
                  <a:srgbClr val="006400"/>
                </a:solidFill>
                <a:latin typeface="Consolas"/>
                <a:cs typeface="Consolas"/>
              </a:rPr>
              <a:t>!-- NOTE: This does not take into account the namespaces of the object &amp; state. But they should be the same - ALWAYS. --&gt;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smtClean="0">
                <a:solidFill>
                  <a:srgbClr val="000096"/>
                </a:solidFill>
                <a:latin typeface="Consolas"/>
                <a:cs typeface="Consolas"/>
              </a:rPr>
              <a:t>&lt;</a:t>
            </a:r>
            <a:r>
              <a:rPr lang="en-US" sz="1200" dirty="0">
                <a:solidFill>
                  <a:srgbClr val="000096"/>
                </a:solidFill>
                <a:latin typeface="Consolas"/>
                <a:cs typeface="Consolas"/>
              </a:rPr>
              <a: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state_name</a:t>
            </a:r>
            <a:r>
              <a:rPr lang="en-US" sz="1200" dirty="0">
                <a:solidFill>
                  <a:srgbClr val="993300"/>
                </a:solidFill>
                <a:latin typeface="Consolas"/>
                <a:cs typeface="Consolas"/>
              </a:rPr>
              <a:t> = string($</a:t>
            </a:r>
            <a:r>
              <a:rPr lang="en-US" sz="1200" dirty="0" err="1">
                <a:solidFill>
                  <a:srgbClr val="993300"/>
                </a:solidFill>
                <a:latin typeface="Consolas"/>
                <a:cs typeface="Consolas"/>
              </a:rPr>
              <a:t>element_map</a:t>
            </a:r>
            <a:r>
              <a:rPr lang="en-US" sz="1200" dirty="0">
                <a:solidFill>
                  <a:srgbClr val="993300"/>
                </a:solidFill>
                <a:latin typeface="Consolas"/>
                <a:cs typeface="Consolas"/>
              </a:rPr>
              <a:t>/</a:t>
            </a:r>
            <a:r>
              <a:rPr lang="en-US" sz="1200" dirty="0" err="1">
                <a:solidFill>
                  <a:srgbClr val="993300"/>
                </a:solidFill>
                <a:latin typeface="Consolas"/>
                <a:cs typeface="Consolas"/>
              </a:rPr>
              <a:t>oval:state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The </a:t>
            </a:r>
            <a:r>
              <a:rPr lang="en-US" sz="1200" dirty="0" smtClean="0">
                <a:solidFill>
                  <a:srgbClr val="000000"/>
                </a:solidFill>
                <a:latin typeface="Consolas"/>
                <a:cs typeface="Consolas"/>
              </a:rPr>
              <a:t>referenced </a:t>
            </a:r>
            <a:r>
              <a:rPr lang="en-US" sz="1200" dirty="0">
                <a:solidFill>
                  <a:srgbClr val="000000"/>
                </a:solidFill>
                <a:latin typeface="Consolas"/>
                <a:cs typeface="Consolas"/>
              </a:rPr>
              <a:t>state should be </a:t>
            </a:r>
            <a:r>
              <a:rPr lang="en-US" sz="1200" dirty="0" smtClean="0">
                <a:solidFill>
                  <a:srgbClr val="000000"/>
                </a:solidFill>
                <a:latin typeface="Consolas"/>
                <a:cs typeface="Consolas"/>
              </a:rPr>
              <a:t>...</a:t>
            </a:r>
            <a:r>
              <a:rPr lang="en-US" sz="1200" dirty="0" smtClean="0">
                <a:solidFill>
                  <a:srgbClr val="000096"/>
                </a:solidFill>
                <a:latin typeface="Consolas"/>
                <a:cs typeface="Consolas"/>
              </a:rPr>
              <a:t>&lt;</a:t>
            </a:r>
            <a:r>
              <a:rPr lang="en-US" sz="1200" dirty="0">
                <a:solidFill>
                  <a:srgbClr val="000096"/>
                </a:solidFill>
                <a:latin typeface="Consolas"/>
                <a:cs typeface="Consolas"/>
              </a:rPr>
              <a:t>/sch:assert&gt;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smtClean="0">
              <a:latin typeface="Consolas"/>
              <a:cs typeface="Consolas"/>
            </a:endParaRPr>
          </a:p>
        </p:txBody>
      </p:sp>
      <p:sp>
        <p:nvSpPr>
          <p:cNvPr id="6" name="TextBox 5"/>
          <p:cNvSpPr txBox="1"/>
          <p:nvPr/>
        </p:nvSpPr>
        <p:spPr>
          <a:xfrm>
            <a:off x="457386" y="1196028"/>
            <a:ext cx="4161265" cy="646331"/>
          </a:xfrm>
          <a:prstGeom prst="rect">
            <a:avLst/>
          </a:prstGeom>
          <a:noFill/>
        </p:spPr>
        <p:txBody>
          <a:bodyPr wrap="none" rtlCol="0">
            <a:spAutoFit/>
          </a:bodyPr>
          <a:lstStyle/>
          <a:p>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ind-def:test</a:t>
            </a:r>
            <a:r>
              <a:rPr lang="en-US" sz="1200" dirty="0">
                <a:solidFill>
                  <a:srgbClr val="993300"/>
                </a:solidFill>
                <a:latin typeface="Consolas"/>
                <a:cs typeface="Consolas"/>
              </a:rPr>
              <a:t>/</a:t>
            </a:r>
            <a:r>
              <a:rPr lang="en-US" sz="1200" dirty="0" err="1">
                <a:solidFill>
                  <a:srgbClr val="993300"/>
                </a:solidFill>
                <a:latin typeface="Consolas"/>
                <a:cs typeface="Consolas"/>
              </a:rPr>
              <a:t>ind-def:state</a:t>
            </a:r>
            <a:r>
              <a:rPr lang="en-US" sz="1200" dirty="0">
                <a:solidFill>
                  <a:srgbClr val="993300"/>
                </a:solidFill>
                <a:latin typeface="Consolas"/>
                <a:cs typeface="Consolas"/>
              </a:rPr>
              <a:t>"</a:t>
            </a:r>
            <a:r>
              <a:rPr lang="en-US" sz="1200" dirty="0">
                <a:solidFill>
                  <a:srgbClr val="000096"/>
                </a:solidFill>
                <a:latin typeface="Consolas"/>
                <a:cs typeface="Consolas"/>
              </a:rPr>
              <a:t>&gt;</a:t>
            </a:r>
          </a:p>
          <a:p>
            <a:r>
              <a:rPr lang="en-US" sz="1200" dirty="0">
                <a:solidFill>
                  <a:srgbClr val="000096"/>
                </a:solidFill>
                <a:latin typeface="Consolas"/>
                <a:cs typeface="Consolas"/>
              </a:rPr>
              <a:t>...</a:t>
            </a:r>
            <a:endParaRPr lang="en-US" sz="1200" dirty="0">
              <a:solidFill>
                <a:srgbClr val="006400"/>
              </a:solidFill>
              <a:latin typeface="Consolas"/>
              <a:cs typeface="Consolas"/>
            </a:endParaRPr>
          </a:p>
          <a:p>
            <a:endParaRPr lang="en-US" sz="1200" dirty="0">
              <a:latin typeface="Consolas"/>
              <a:cs typeface="Consolas"/>
            </a:endParaRPr>
          </a:p>
        </p:txBody>
      </p:sp>
      <p:sp>
        <p:nvSpPr>
          <p:cNvPr id="7" name="TextBox 6"/>
          <p:cNvSpPr txBox="1"/>
          <p:nvPr/>
        </p:nvSpPr>
        <p:spPr>
          <a:xfrm>
            <a:off x="457872" y="1862322"/>
            <a:ext cx="8038330" cy="1569660"/>
          </a:xfrm>
          <a:prstGeom prst="rect">
            <a:avLst/>
          </a:prstGeom>
          <a:noFill/>
        </p:spPr>
        <p:txBody>
          <a:bodyPr wrap="square" rtlCol="0">
            <a:spAutoFit/>
          </a:bodyPr>
          <a:lstStyle/>
          <a:p>
            <a:pPr marL="0" indent="0">
              <a:lnSpc>
                <a:spcPct val="100000"/>
              </a:lnSpc>
              <a:buNone/>
            </a:pPr>
            <a:r>
              <a:rPr lang="en-US" sz="1200" dirty="0">
                <a:solidFill>
                  <a:srgbClr val="006400"/>
                </a:solidFill>
                <a:latin typeface="Consolas"/>
                <a:cs typeface="Consolas"/>
              </a:rPr>
              <a:t>&lt;!-- Gather info about the referenced state --&gt;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"state_ref"</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"./@state_ref"</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reffed_state</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"ancestor::</a:t>
            </a:r>
            <a:r>
              <a:rPr lang="en-US" sz="1200" dirty="0" err="1">
                <a:solidFill>
                  <a:srgbClr val="993300"/>
                </a:solidFill>
                <a:latin typeface="Consolas"/>
                <a:cs typeface="Consolas"/>
              </a:rPr>
              <a:t>oval-def:oval_definitions</a:t>
            </a:r>
            <a:r>
              <a:rPr lang="en-US" sz="1200" dirty="0">
                <a:solidFill>
                  <a:srgbClr val="993300"/>
                </a:solidFill>
                <a:latin typeface="Consolas"/>
                <a:cs typeface="Consolas"/>
              </a:rPr>
              <a:t>/</a:t>
            </a:r>
            <a:r>
              <a:rPr lang="en-US" sz="1200" dirty="0" err="1">
                <a:solidFill>
                  <a:srgbClr val="993300"/>
                </a:solidFill>
                <a:latin typeface="Consolas"/>
                <a:cs typeface="Consolas"/>
              </a:rPr>
              <a:t>oval-def:states</a:t>
            </a:r>
            <a:r>
              <a:rPr lang="en-US" sz="1200" dirty="0">
                <a:solidFill>
                  <a:srgbClr val="993300"/>
                </a:solidFill>
                <a:latin typeface="Consolas"/>
                <a:cs typeface="Consolas"/>
              </a:rPr>
              <a:t>/*[@id=$state_ref]"</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state_name</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"name($</a:t>
            </a:r>
            <a:r>
              <a:rPr lang="en-US" sz="1200" dirty="0" err="1">
                <a:solidFill>
                  <a:srgbClr val="993300"/>
                </a:solidFill>
                <a:latin typeface="Consolas"/>
                <a:cs typeface="Consolas"/>
              </a:rPr>
              <a:t>reffed_state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state_namespace</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"namespace-</a:t>
            </a:r>
            <a:r>
              <a:rPr lang="en-US" sz="1200" dirty="0" err="1">
                <a:solidFill>
                  <a:srgbClr val="993300"/>
                </a:solidFill>
                <a:latin typeface="Consolas"/>
                <a:cs typeface="Consolas"/>
              </a:rPr>
              <a:t>uri</a:t>
            </a:r>
            <a:r>
              <a:rPr lang="en-US" sz="1200" dirty="0">
                <a:solidFill>
                  <a:srgbClr val="993300"/>
                </a:solidFill>
                <a:latin typeface="Consolas"/>
                <a:cs typeface="Consolas"/>
              </a:rPr>
              <a:t>($</a:t>
            </a:r>
            <a:r>
              <a:rPr lang="en-US" sz="1200" dirty="0" err="1">
                <a:solidFill>
                  <a:srgbClr val="993300"/>
                </a:solidFill>
                <a:latin typeface="Consolas"/>
                <a:cs typeface="Consolas"/>
              </a:rPr>
              <a:t>reffed_state</a:t>
            </a:r>
            <a:r>
              <a:rPr lang="en-US" sz="1200" dirty="0">
                <a:solidFill>
                  <a:srgbClr val="993300"/>
                </a:solidFill>
                <a:latin typeface="Consolas"/>
                <a:cs typeface="Consolas"/>
              </a:rPr>
              <a:t>)"</a:t>
            </a:r>
            <a:r>
              <a:rPr lang="en-US" sz="1200" dirty="0">
                <a:solidFill>
                  <a:srgbClr val="000096"/>
                </a:solidFill>
                <a:latin typeface="Consolas"/>
                <a:cs typeface="Consolas"/>
              </a:rPr>
              <a:t>/&gt;</a:t>
            </a:r>
          </a:p>
          <a:p>
            <a:pPr marL="0" indent="0">
              <a:lnSpc>
                <a:spcPct val="100000"/>
              </a:lnSpc>
              <a:buNone/>
            </a:pPr>
            <a:r>
              <a:rPr lang="en-US" sz="1200" dirty="0">
                <a:solidFill>
                  <a:srgbClr val="000096"/>
                </a:solidFill>
                <a:latin typeface="Consolas"/>
                <a:cs typeface="Consolas"/>
              </a:rPr>
              <a:t>...</a:t>
            </a:r>
          </a:p>
          <a:p>
            <a:endParaRPr lang="en-US" sz="1200" dirty="0"/>
          </a:p>
        </p:txBody>
      </p:sp>
      <p:sp>
        <p:nvSpPr>
          <p:cNvPr id="8" name="TextBox 7"/>
          <p:cNvSpPr txBox="1"/>
          <p:nvPr/>
        </p:nvSpPr>
        <p:spPr>
          <a:xfrm>
            <a:off x="452548" y="4118239"/>
            <a:ext cx="8043654" cy="830997"/>
          </a:xfrm>
          <a:prstGeom prst="rect">
            <a:avLst/>
          </a:prstGeom>
          <a:noFill/>
        </p:spPr>
        <p:txBody>
          <a:bodyPr wrap="square" rtlCol="0">
            <a:spAutoFit/>
          </a:bodyPr>
          <a:lstStyle/>
          <a:p>
            <a:pPr marL="0" indent="0">
              <a:lnSpc>
                <a:spcPct val="100000"/>
              </a:lnSpc>
              <a:buNone/>
            </a:pPr>
            <a:r>
              <a:rPr lang="en-US" sz="1200" dirty="0">
                <a:solidFill>
                  <a:srgbClr val="006400"/>
                </a:solidFill>
                <a:latin typeface="Consolas"/>
                <a:cs typeface="Consolas"/>
              </a:rPr>
              <a:t>&lt;!-- Find the element_mapping for the object. There should be only one. --&gt;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element_map</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smtClean="0">
                <a:solidFill>
                  <a:srgbClr val="FF8040"/>
                </a:solidFill>
                <a:latin typeface="Consolas"/>
                <a:cs typeface="Consolas"/>
              </a:rPr>
              <a:t>=</a:t>
            </a:r>
            <a:r>
              <a:rPr lang="en-US" sz="1200" dirty="0" smtClean="0">
                <a:solidFill>
                  <a:srgbClr val="993300"/>
                </a:solidFill>
                <a:latin typeface="Consolas"/>
                <a:cs typeface="Consolas"/>
              </a:rPr>
              <a:t>"$</a:t>
            </a:r>
            <a:r>
              <a:rPr lang="en-US" sz="1200" dirty="0" err="1">
                <a:solidFill>
                  <a:srgbClr val="993300"/>
                </a:solidFill>
                <a:latin typeface="Consolas"/>
                <a:cs typeface="Consolas"/>
              </a:rPr>
              <a:t>element_mapping_doc</a:t>
            </a:r>
            <a:r>
              <a:rPr lang="en-US" sz="1200" dirty="0">
                <a:solidFill>
                  <a:srgbClr val="993300"/>
                </a:solidFill>
                <a:latin typeface="Consolas"/>
                <a:cs typeface="Consolas"/>
              </a:rPr>
              <a:t>//</a:t>
            </a:r>
            <a:r>
              <a:rPr lang="en-US" sz="1200" dirty="0" err="1">
                <a:solidFill>
                  <a:srgbClr val="993300"/>
                </a:solidFill>
                <a:latin typeface="Consolas"/>
                <a:cs typeface="Consolas"/>
              </a:rPr>
              <a:t>oval:element_mapping</a:t>
            </a:r>
            <a:r>
              <a:rPr lang="en-US" sz="1200" dirty="0">
                <a:solidFill>
                  <a:srgbClr val="993300"/>
                </a:solidFill>
                <a:latin typeface="Consolas"/>
                <a:cs typeface="Consolas"/>
              </a:rPr>
              <a:t>[string(</a:t>
            </a:r>
            <a:r>
              <a:rPr lang="en-US" sz="1200" dirty="0" err="1">
                <a:solidFill>
                  <a:srgbClr val="993300"/>
                </a:solidFill>
                <a:latin typeface="Consolas"/>
                <a:cs typeface="Consolas"/>
              </a:rPr>
              <a:t>oval:object</a:t>
            </a:r>
            <a:r>
              <a:rPr lang="en-US" sz="1200" dirty="0">
                <a:solidFill>
                  <a:srgbClr val="993300"/>
                </a:solidFill>
                <a:latin typeface="Consolas"/>
                <a:cs typeface="Consolas"/>
              </a:rPr>
              <a:t>) = string($</a:t>
            </a:r>
            <a:r>
              <a:rPr lang="en-US" sz="1200" dirty="0" err="1">
                <a:solidFill>
                  <a:srgbClr val="993300"/>
                </a:solidFill>
                <a:latin typeface="Consolas"/>
                <a:cs typeface="Consolas"/>
              </a:rPr>
              <a:t>object_name</a:t>
            </a:r>
            <a:r>
              <a:rPr lang="en-US" sz="1200" dirty="0">
                <a:solidFill>
                  <a:srgbClr val="993300"/>
                </a:solidFill>
                <a:latin typeface="Consolas"/>
                <a:cs typeface="Consolas"/>
              </a:rPr>
              <a:t>)]"</a:t>
            </a:r>
            <a:r>
              <a:rPr lang="en-US" sz="1200" dirty="0">
                <a:solidFill>
                  <a:srgbClr val="000096"/>
                </a:solidFill>
                <a:latin typeface="Consolas"/>
                <a:cs typeface="Consolas"/>
              </a:rPr>
              <a:t>/&gt;</a:t>
            </a:r>
          </a:p>
          <a:p>
            <a:pPr marL="0" indent="0">
              <a:lnSpc>
                <a:spcPct val="100000"/>
              </a:lnSpc>
              <a:buNone/>
            </a:pPr>
            <a:r>
              <a:rPr lang="en-US" sz="1200" dirty="0">
                <a:solidFill>
                  <a:srgbClr val="000000"/>
                </a:solidFill>
                <a:latin typeface="Consolas"/>
                <a:cs typeface="Consolas"/>
              </a:rPr>
              <a:t>... </a:t>
            </a:r>
            <a:endParaRPr lang="en-US" sz="1200" dirty="0"/>
          </a:p>
        </p:txBody>
      </p:sp>
      <p:sp>
        <p:nvSpPr>
          <p:cNvPr id="9" name="TextBox 8"/>
          <p:cNvSpPr txBox="1"/>
          <p:nvPr/>
        </p:nvSpPr>
        <p:spPr>
          <a:xfrm>
            <a:off x="451556" y="3451945"/>
            <a:ext cx="8311444" cy="646331"/>
          </a:xfrm>
          <a:prstGeom prst="rect">
            <a:avLst/>
          </a:prstGeom>
          <a:noFill/>
        </p:spPr>
        <p:txBody>
          <a:bodyPr wrap="square" rtlCol="0">
            <a:spAutoFit/>
          </a:bodyPr>
          <a:lstStyle/>
          <a:p>
            <a:r>
              <a:rPr lang="en-US" sz="1200" dirty="0" smtClean="0">
                <a:solidFill>
                  <a:srgbClr val="006400"/>
                </a:solidFill>
                <a:latin typeface="Consolas"/>
                <a:cs typeface="Consolas"/>
              </a:rPr>
              <a:t>&lt;!-– Load the element mapping document. </a:t>
            </a:r>
            <a:r>
              <a:rPr lang="en-US" sz="1200" dirty="0">
                <a:solidFill>
                  <a:srgbClr val="006400"/>
                </a:solidFill>
                <a:latin typeface="Consolas"/>
                <a:cs typeface="Consolas"/>
              </a:rPr>
              <a:t>--&gt;</a:t>
            </a:r>
            <a:endParaRPr lang="en-US" sz="1200" dirty="0" smtClean="0">
              <a:solidFill>
                <a:srgbClr val="000096"/>
              </a:solidFill>
              <a:latin typeface="Consolas"/>
              <a:cs typeface="Consolas"/>
            </a:endParaRPr>
          </a:p>
          <a:p>
            <a:r>
              <a:rPr lang="en-US" sz="1200" dirty="0" smtClean="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smtClean="0">
                <a:solidFill>
                  <a:srgbClr val="FF8040"/>
                </a:solidFill>
                <a:latin typeface="Consolas"/>
                <a:cs typeface="Consolas"/>
              </a:rPr>
              <a:t>=</a:t>
            </a:r>
            <a:r>
              <a:rPr lang="en-US" sz="1200" dirty="0" smtClean="0">
                <a:solidFill>
                  <a:srgbClr val="993300"/>
                </a:solidFill>
                <a:latin typeface="Consolas"/>
                <a:cs typeface="Consolas"/>
              </a:rPr>
              <a:t>"</a:t>
            </a:r>
            <a:r>
              <a:rPr lang="en-US" sz="1200" dirty="0" err="1" smtClean="0">
                <a:solidFill>
                  <a:srgbClr val="993300"/>
                </a:solidFill>
                <a:latin typeface="Consolas"/>
                <a:cs typeface="Consolas"/>
              </a:rPr>
              <a:t>element_mapping_doc</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"document(</a:t>
            </a:r>
            <a:r>
              <a:rPr lang="en-US" sz="1200" dirty="0" smtClean="0">
                <a:solidFill>
                  <a:srgbClr val="993300"/>
                </a:solidFill>
                <a:latin typeface="Consolas"/>
                <a:cs typeface="Consolas"/>
              </a:rPr>
              <a:t>$</a:t>
            </a:r>
            <a:r>
              <a:rPr lang="en-US" sz="1200" dirty="0" err="1" smtClean="0">
                <a:solidFill>
                  <a:srgbClr val="993300"/>
                </a:solidFill>
                <a:latin typeface="Consolas"/>
                <a:cs typeface="Consolas"/>
              </a:rPr>
              <a:t>em_doc_uri</a:t>
            </a:r>
            <a:r>
              <a:rPr lang="en-US" sz="1200" dirty="0">
                <a:solidFill>
                  <a:srgbClr val="993300"/>
                </a:solidFill>
                <a:latin typeface="Consolas"/>
                <a:cs typeface="Consolas"/>
              </a:rPr>
              <a:t>)"</a:t>
            </a:r>
            <a:r>
              <a:rPr lang="en-US" sz="1200" dirty="0">
                <a:solidFill>
                  <a:srgbClr val="000096"/>
                </a:solidFill>
                <a:latin typeface="Consolas"/>
                <a:cs typeface="Consolas"/>
              </a:rPr>
              <a:t>/</a:t>
            </a:r>
            <a:r>
              <a:rPr lang="en-US" sz="1200" dirty="0" smtClean="0">
                <a:solidFill>
                  <a:srgbClr val="000096"/>
                </a:solidFill>
                <a:latin typeface="Consolas"/>
                <a:cs typeface="Consolas"/>
              </a:rPr>
              <a:t>&gt;</a:t>
            </a:r>
          </a:p>
          <a:p>
            <a:r>
              <a:rPr lang="en-US" sz="1200" dirty="0" smtClean="0">
                <a:solidFill>
                  <a:srgbClr val="000096"/>
                </a:solidFill>
                <a:latin typeface="Consolas"/>
                <a:cs typeface="Consolas"/>
              </a:rPr>
              <a:t>...</a:t>
            </a:r>
            <a:endParaRPr lang="en-US" sz="1200" dirty="0">
              <a:latin typeface="Consolas"/>
              <a:cs typeface="Consolas"/>
            </a:endParaRPr>
          </a:p>
        </p:txBody>
      </p:sp>
    </p:spTree>
    <p:extLst>
      <p:ext uri="{BB962C8B-B14F-4D97-AF65-F5344CB8AC3E}">
        <p14:creationId xmlns:p14="http://schemas.microsoft.com/office/powerpoint/2010/main" val="11229310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err="1" smtClean="0"/>
              <a:t>Schematron</a:t>
            </a:r>
            <a:r>
              <a:rPr lang="en-US" dirty="0" smtClean="0"/>
              <a:t> Process – Option Two</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27</a:t>
            </a:fld>
            <a:endParaRPr lang="en-US"/>
          </a:p>
        </p:txBody>
      </p:sp>
      <p:sp>
        <p:nvSpPr>
          <p:cNvPr id="4" name="Content Placeholder 2"/>
          <p:cNvSpPr txBox="1">
            <a:spLocks/>
          </p:cNvSpPr>
          <p:nvPr/>
        </p:nvSpPr>
        <p:spPr>
          <a:xfrm>
            <a:off x="457199" y="3215013"/>
            <a:ext cx="8686801" cy="3037631"/>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marL="0" indent="0">
              <a:lnSpc>
                <a:spcPct val="110000"/>
              </a:lnSpc>
              <a:spcAft>
                <a:spcPts val="0"/>
              </a:spcAft>
              <a:buNone/>
            </a:pPr>
            <a:r>
              <a:rPr lang="en-US" sz="1200" dirty="0">
                <a:solidFill>
                  <a:srgbClr val="006400"/>
                </a:solidFill>
                <a:latin typeface="Consolas"/>
                <a:cs typeface="Consolas"/>
              </a:rPr>
              <a:t>&lt;!-- The below can be broken down as: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6400"/>
                </a:solidFill>
                <a:latin typeface="Consolas"/>
                <a:cs typeface="Consolas"/>
              </a:rPr>
              <a:t>     </a:t>
            </a:r>
            <a:r>
              <a:rPr lang="en-US" sz="1200" dirty="0" smtClean="0">
                <a:solidFill>
                  <a:srgbClr val="006400"/>
                </a:solidFill>
                <a:latin typeface="Consolas"/>
                <a:cs typeface="Consolas"/>
              </a:rPr>
              <a:t>assert </a:t>
            </a:r>
            <a:r>
              <a:rPr lang="en-US" sz="1200" dirty="0">
                <a:solidFill>
                  <a:srgbClr val="006400"/>
                </a:solidFill>
                <a:latin typeface="Consolas"/>
                <a:cs typeface="Consolas"/>
              </a:rPr>
              <a:t>(this is not the 'A' I'm looking for) or ('B' has the value I'm expecting.)</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6400"/>
                </a:solidFill>
                <a:latin typeface="Consolas"/>
                <a:cs typeface="Consolas"/>
              </a:rPr>
              <a:t>     </a:t>
            </a:r>
            <a:r>
              <a:rPr lang="en-US" sz="1200" dirty="0" smtClean="0">
                <a:solidFill>
                  <a:srgbClr val="006400"/>
                </a:solidFill>
                <a:latin typeface="Consolas"/>
                <a:cs typeface="Consolas"/>
              </a:rPr>
              <a:t>assert </a:t>
            </a:r>
            <a:r>
              <a:rPr lang="en-US" sz="1200" dirty="0">
                <a:solidFill>
                  <a:srgbClr val="006400"/>
                </a:solidFill>
                <a:latin typeface="Consolas"/>
                <a:cs typeface="Consolas"/>
              </a:rPr>
              <a:t>(this is not the state I'm checking) or (I found the object I'm expecting)</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smtClean="0">
                <a:solidFill>
                  <a:srgbClr val="006400"/>
                </a:solidFill>
                <a:latin typeface="Consolas"/>
                <a:cs typeface="Consolas"/>
              </a:rPr>
              <a:t>-</a:t>
            </a:r>
            <a:r>
              <a:rPr lang="en-US" sz="1200" dirty="0">
                <a:solidFill>
                  <a:srgbClr val="006400"/>
                </a:solidFill>
                <a:latin typeface="Consolas"/>
                <a:cs typeface="Consolas"/>
              </a:rPr>
              <a: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smtClean="0">
                <a:solidFill>
                  <a:srgbClr val="000096"/>
                </a:solidFill>
                <a:latin typeface="Consolas"/>
                <a:cs typeface="Consolas"/>
              </a:rPr>
              <a:t>&lt;</a:t>
            </a:r>
            <a:r>
              <a:rPr lang="en-US" sz="1200" dirty="0">
                <a:solidFill>
                  <a:srgbClr val="000096"/>
                </a:solidFill>
                <a:latin typeface="Consolas"/>
                <a:cs typeface="Consolas"/>
              </a:rPr>
              <a: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"not</a:t>
            </a:r>
            <a:r>
              <a:rPr lang="en-US" sz="1200" dirty="0" smtClean="0">
                <a:solidFill>
                  <a:srgbClr val="99330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state_namespace</a:t>
            </a:r>
            <a:r>
              <a:rPr lang="en-US" sz="1200" dirty="0">
                <a:solidFill>
                  <a:srgbClr val="993300"/>
                </a:solidFill>
                <a:latin typeface="Consolas"/>
                <a:cs typeface="Consolas"/>
              </a:rPr>
              <a:t>='http://</a:t>
            </a:r>
            <a:r>
              <a:rPr lang="en-US" sz="1200" dirty="0" smtClean="0">
                <a:solidFill>
                  <a:srgbClr val="993300"/>
                </a:solidFill>
                <a:latin typeface="Consolas"/>
                <a:cs typeface="Consolas"/>
              </a:rPr>
              <a:t>oval.mitre.org/</a:t>
            </a:r>
            <a:r>
              <a:rPr lang="en-US" sz="1200" dirty="0" err="1" smtClean="0">
                <a:solidFill>
                  <a:srgbClr val="993300"/>
                </a:solidFill>
                <a:latin typeface="Consolas"/>
                <a:cs typeface="Consolas"/>
              </a:rPr>
              <a:t>XMLSchema</a:t>
            </a:r>
            <a:r>
              <a:rPr lang="en-US" sz="1200" dirty="0" smtClean="0">
                <a:solidFill>
                  <a:srgbClr val="993300"/>
                </a:solidFill>
                <a:latin typeface="Consolas"/>
                <a:cs typeface="Consolas"/>
              </a:rPr>
              <a:t>/oval-definitions-5#windows'</a:t>
            </a:r>
          </a:p>
          <a:p>
            <a:pPr marL="0" indent="0">
              <a:lnSpc>
                <a:spcPct val="110000"/>
              </a:lnSpc>
              <a:spcAft>
                <a:spcPts val="0"/>
              </a:spcAft>
              <a:buNone/>
            </a:pPr>
            <a:r>
              <a:rPr lang="en-US" sz="1200" dirty="0">
                <a:solidFill>
                  <a:srgbClr val="993300"/>
                </a:solidFill>
                <a:latin typeface="Consolas"/>
                <a:cs typeface="Consolas"/>
              </a:rPr>
              <a:t> </a:t>
            </a:r>
            <a:r>
              <a:rPr lang="en-US" sz="1200" dirty="0" smtClean="0">
                <a:solidFill>
                  <a:srgbClr val="993300"/>
                </a:solidFill>
                <a:latin typeface="Consolas"/>
                <a:cs typeface="Consolas"/>
              </a:rPr>
              <a:t>  and (</a:t>
            </a:r>
            <a:r>
              <a:rPr lang="en-US" sz="1200" dirty="0">
                <a:solidFill>
                  <a:srgbClr val="993300"/>
                </a:solidFill>
                <a:latin typeface="Consolas"/>
                <a:cs typeface="Consolas"/>
              </a:rPr>
              <a:t>$</a:t>
            </a:r>
            <a:r>
              <a:rPr lang="en-US" sz="1200" dirty="0" err="1">
                <a:solidFill>
                  <a:srgbClr val="993300"/>
                </a:solidFill>
                <a:latin typeface="Consolas"/>
                <a:cs typeface="Consolas"/>
              </a:rPr>
              <a:t>state_name</a:t>
            </a:r>
            <a:r>
              <a:rPr lang="en-US" sz="1200" dirty="0">
                <a:solidFill>
                  <a:srgbClr val="993300"/>
                </a:solidFill>
                <a:latin typeface="Consolas"/>
                <a:cs typeface="Consolas"/>
              </a:rPr>
              <a:t> = '</a:t>
            </a:r>
            <a:r>
              <a:rPr lang="en-US" sz="1200" dirty="0" err="1">
                <a:solidFill>
                  <a:srgbClr val="993300"/>
                </a:solidFill>
                <a:latin typeface="Consolas"/>
                <a:cs typeface="Consolas"/>
              </a:rPr>
              <a:t>registry_state</a:t>
            </a:r>
            <a:r>
              <a:rPr lang="en-US" sz="1200" dirty="0">
                <a:solidFill>
                  <a:srgbClr val="993300"/>
                </a:solidFill>
                <a:latin typeface="Consolas"/>
                <a:cs typeface="Consolas"/>
              </a:rPr>
              <a:t>')</a:t>
            </a:r>
            <a:r>
              <a:rPr lang="en-US" sz="1200" dirty="0" smtClean="0">
                <a:solidFill>
                  <a:srgbClr val="993300"/>
                </a:solidFill>
                <a:latin typeface="Consolas"/>
                <a:cs typeface="Consolas"/>
              </a:rPr>
              <a:t>)</a:t>
            </a:r>
          </a:p>
          <a:p>
            <a:pPr marL="0" indent="0">
              <a:lnSpc>
                <a:spcPct val="110000"/>
              </a:lnSpc>
              <a:spcAft>
                <a:spcPts val="0"/>
              </a:spcAft>
              <a:buNone/>
            </a:pPr>
            <a:r>
              <a:rPr lang="en-US" sz="1200" dirty="0">
                <a:solidFill>
                  <a:srgbClr val="993300"/>
                </a:solidFill>
                <a:latin typeface="Consolas"/>
                <a:cs typeface="Consolas"/>
              </a:rPr>
              <a:t> </a:t>
            </a:r>
            <a:r>
              <a:rPr lang="en-US" sz="1200" dirty="0" smtClean="0">
                <a:solidFill>
                  <a:srgbClr val="993300"/>
                </a:solidFill>
                <a:latin typeface="Consolas"/>
                <a:cs typeface="Consolas"/>
              </a:rPr>
              <a:t> or</a:t>
            </a:r>
            <a:r>
              <a:rPr lang="en-US" sz="1200" dirty="0" smtClean="0">
                <a:solidFill>
                  <a:srgbClr val="000000"/>
                </a:solidFill>
                <a:latin typeface="Consolas"/>
                <a:cs typeface="Consolas"/>
              </a:rPr>
              <a:t> </a:t>
            </a:r>
            <a:r>
              <a:rPr lang="en-US" sz="1200" dirty="0" smtClean="0">
                <a:solidFill>
                  <a:srgbClr val="99330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object_namespace</a:t>
            </a:r>
            <a:r>
              <a:rPr lang="en-US" sz="1200" dirty="0">
                <a:solidFill>
                  <a:srgbClr val="993300"/>
                </a:solidFill>
                <a:latin typeface="Consolas"/>
                <a:cs typeface="Consolas"/>
              </a:rPr>
              <a:t>='http://</a:t>
            </a:r>
            <a:r>
              <a:rPr lang="en-US" sz="1200" dirty="0" err="1">
                <a:solidFill>
                  <a:srgbClr val="993300"/>
                </a:solidFill>
                <a:latin typeface="Consolas"/>
                <a:cs typeface="Consolas"/>
              </a:rPr>
              <a:t>oval.mitre.org</a:t>
            </a:r>
            <a:r>
              <a:rPr lang="en-US" sz="1200" dirty="0">
                <a:solidFill>
                  <a:srgbClr val="993300"/>
                </a:solidFill>
                <a:latin typeface="Consolas"/>
                <a:cs typeface="Consolas"/>
              </a:rPr>
              <a:t>/</a:t>
            </a:r>
            <a:r>
              <a:rPr lang="en-US" sz="1200" dirty="0" err="1">
                <a:solidFill>
                  <a:srgbClr val="993300"/>
                </a:solidFill>
                <a:latin typeface="Consolas"/>
                <a:cs typeface="Consolas"/>
              </a:rPr>
              <a:t>XMLSchema</a:t>
            </a:r>
            <a:r>
              <a:rPr lang="en-US" sz="1200" dirty="0">
                <a:solidFill>
                  <a:srgbClr val="993300"/>
                </a:solidFill>
                <a:latin typeface="Consolas"/>
                <a:cs typeface="Consolas"/>
              </a:rPr>
              <a:t>/oval-definitions-5#windows') </a:t>
            </a:r>
            <a:endParaRPr lang="en-US" sz="1200" dirty="0" smtClean="0">
              <a:solidFill>
                <a:srgbClr val="993300"/>
              </a:solidFill>
              <a:latin typeface="Consolas"/>
              <a:cs typeface="Consolas"/>
            </a:endParaRPr>
          </a:p>
          <a:p>
            <a:pPr marL="0" indent="0">
              <a:lnSpc>
                <a:spcPct val="110000"/>
              </a:lnSpc>
              <a:spcAft>
                <a:spcPts val="0"/>
              </a:spcAft>
              <a:buNone/>
            </a:pPr>
            <a:r>
              <a:rPr lang="en-US" sz="1200" dirty="0">
                <a:solidFill>
                  <a:srgbClr val="993300"/>
                </a:solidFill>
                <a:latin typeface="Consolas"/>
                <a:cs typeface="Consolas"/>
              </a:rPr>
              <a:t> </a:t>
            </a:r>
            <a:r>
              <a:rPr lang="en-US" sz="1200" dirty="0" smtClean="0">
                <a:solidFill>
                  <a:srgbClr val="993300"/>
                </a:solidFill>
                <a:latin typeface="Consolas"/>
                <a:cs typeface="Consolas"/>
              </a:rPr>
              <a:t>      and </a:t>
            </a:r>
            <a:r>
              <a:rPr lang="en-US" sz="1200" dirty="0">
                <a:solidFill>
                  <a:srgbClr val="993300"/>
                </a:solidFill>
                <a:latin typeface="Consolas"/>
                <a:cs typeface="Consolas"/>
              </a:rPr>
              <a:t>($</a:t>
            </a:r>
            <a:r>
              <a:rPr lang="en-US" sz="1200" dirty="0" err="1">
                <a:solidFill>
                  <a:srgbClr val="993300"/>
                </a:solidFill>
                <a:latin typeface="Consolas"/>
                <a:cs typeface="Consolas"/>
              </a:rPr>
              <a:t>object_name</a:t>
            </a:r>
            <a:r>
              <a:rPr lang="en-US" sz="1200" dirty="0">
                <a:solidFill>
                  <a:srgbClr val="993300"/>
                </a:solidFill>
                <a:latin typeface="Consolas"/>
                <a:cs typeface="Consolas"/>
              </a:rPr>
              <a:t>='</a:t>
            </a:r>
            <a:r>
              <a:rPr lang="en-US" sz="1200" dirty="0" err="1">
                <a:solidFill>
                  <a:srgbClr val="993300"/>
                </a:solidFill>
                <a:latin typeface="Consolas"/>
                <a:cs typeface="Consolas"/>
              </a:rPr>
              <a:t>registry_object</a:t>
            </a:r>
            <a:r>
              <a:rPr lang="en-US" sz="1200" dirty="0" smtClean="0">
                <a:solidFill>
                  <a:srgbClr val="993300"/>
                </a:solidFill>
                <a:latin typeface="Consolas"/>
                <a:cs typeface="Consolas"/>
              </a:rPr>
              <a:t>'))"</a:t>
            </a:r>
            <a:r>
              <a:rPr lang="en-US" sz="1200" dirty="0" smtClean="0">
                <a:solidFill>
                  <a:srgbClr val="000096"/>
                </a:solidFill>
                <a:latin typeface="Consolas"/>
                <a:cs typeface="Consolas"/>
              </a:rPr>
              <a:t>&gt;</a:t>
            </a:r>
            <a:endParaRPr lang="en-US" sz="1200" dirty="0" smtClean="0">
              <a:solidFill>
                <a:srgbClr val="000000"/>
              </a:solidFill>
              <a:latin typeface="Consolas"/>
              <a:cs typeface="Consolas"/>
            </a:endParaRPr>
          </a:p>
          <a:p>
            <a:pPr marL="0" indent="0">
              <a:lnSpc>
                <a:spcPct val="110000"/>
              </a:lnSpc>
              <a:spcAft>
                <a:spcPts val="0"/>
              </a:spcAft>
              <a:buNone/>
            </a:pPr>
            <a:r>
              <a:rPr lang="en-US" sz="1200" dirty="0" smtClean="0">
                <a:solidFill>
                  <a:srgbClr val="000000"/>
                </a:solidFill>
                <a:latin typeface="Consolas"/>
                <a:cs typeface="Consolas"/>
              </a:rPr>
              <a:t>...</a:t>
            </a:r>
          </a:p>
          <a:p>
            <a:pPr marL="0" indent="0">
              <a:lnSpc>
                <a:spcPct val="110000"/>
              </a:lnSpc>
              <a:spcAft>
                <a:spcPts val="0"/>
              </a:spcAft>
              <a:buNone/>
            </a:pPr>
            <a:r>
              <a:rPr lang="en-US" sz="1200" dirty="0" smtClean="0">
                <a:solidFill>
                  <a:srgbClr val="000096"/>
                </a:solidFill>
                <a:latin typeface="Consolas"/>
                <a:cs typeface="Consolas"/>
              </a:rPr>
              <a:t>&lt;/sch:assert</a:t>
            </a:r>
            <a:r>
              <a:rPr lang="en-US" sz="1200" dirty="0">
                <a:solidFill>
                  <a:srgbClr val="000096"/>
                </a:solidFill>
                <a:latin typeface="Consolas"/>
                <a:cs typeface="Consolas"/>
              </a:rPr>
              <a:t>&gt;</a:t>
            </a:r>
            <a:endParaRPr lang="en-US" sz="1200" dirty="0" smtClean="0">
              <a:latin typeface="Consolas"/>
              <a:cs typeface="Consolas"/>
            </a:endParaRPr>
          </a:p>
        </p:txBody>
      </p:sp>
      <p:sp>
        <p:nvSpPr>
          <p:cNvPr id="6" name="TextBox 5"/>
          <p:cNvSpPr txBox="1"/>
          <p:nvPr/>
        </p:nvSpPr>
        <p:spPr>
          <a:xfrm>
            <a:off x="457386" y="1196028"/>
            <a:ext cx="4161265" cy="646331"/>
          </a:xfrm>
          <a:prstGeom prst="rect">
            <a:avLst/>
          </a:prstGeom>
          <a:noFill/>
        </p:spPr>
        <p:txBody>
          <a:bodyPr wrap="none" rtlCol="0">
            <a:spAutoFit/>
          </a:bodyPr>
          <a:lstStyle/>
          <a:p>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ind-def:test</a:t>
            </a:r>
            <a:r>
              <a:rPr lang="en-US" sz="1200" dirty="0">
                <a:solidFill>
                  <a:srgbClr val="993300"/>
                </a:solidFill>
                <a:latin typeface="Consolas"/>
                <a:cs typeface="Consolas"/>
              </a:rPr>
              <a:t>/</a:t>
            </a:r>
            <a:r>
              <a:rPr lang="en-US" sz="1200" dirty="0" err="1">
                <a:solidFill>
                  <a:srgbClr val="993300"/>
                </a:solidFill>
                <a:latin typeface="Consolas"/>
                <a:cs typeface="Consolas"/>
              </a:rPr>
              <a:t>ind-def:state</a:t>
            </a:r>
            <a:r>
              <a:rPr lang="en-US" sz="1200" dirty="0">
                <a:solidFill>
                  <a:srgbClr val="993300"/>
                </a:solidFill>
                <a:latin typeface="Consolas"/>
                <a:cs typeface="Consolas"/>
              </a:rPr>
              <a:t>"</a:t>
            </a:r>
            <a:r>
              <a:rPr lang="en-US" sz="1200" dirty="0">
                <a:solidFill>
                  <a:srgbClr val="000096"/>
                </a:solidFill>
                <a:latin typeface="Consolas"/>
                <a:cs typeface="Consolas"/>
              </a:rPr>
              <a:t>&gt;</a:t>
            </a:r>
          </a:p>
          <a:p>
            <a:r>
              <a:rPr lang="en-US" sz="1200" dirty="0">
                <a:solidFill>
                  <a:srgbClr val="000096"/>
                </a:solidFill>
                <a:latin typeface="Consolas"/>
                <a:cs typeface="Consolas"/>
              </a:rPr>
              <a:t>...</a:t>
            </a:r>
            <a:endParaRPr lang="en-US" sz="1200" dirty="0">
              <a:solidFill>
                <a:srgbClr val="006400"/>
              </a:solidFill>
              <a:latin typeface="Consolas"/>
              <a:cs typeface="Consolas"/>
            </a:endParaRPr>
          </a:p>
          <a:p>
            <a:endParaRPr lang="en-US" sz="1200" dirty="0">
              <a:latin typeface="Consolas"/>
              <a:cs typeface="Consolas"/>
            </a:endParaRPr>
          </a:p>
        </p:txBody>
      </p:sp>
      <p:sp>
        <p:nvSpPr>
          <p:cNvPr id="7" name="TextBox 6"/>
          <p:cNvSpPr txBox="1"/>
          <p:nvPr/>
        </p:nvSpPr>
        <p:spPr>
          <a:xfrm>
            <a:off x="457872" y="1862322"/>
            <a:ext cx="8038330" cy="1569660"/>
          </a:xfrm>
          <a:prstGeom prst="rect">
            <a:avLst/>
          </a:prstGeom>
          <a:noFill/>
        </p:spPr>
        <p:txBody>
          <a:bodyPr wrap="square" rtlCol="0">
            <a:spAutoFit/>
          </a:bodyPr>
          <a:lstStyle/>
          <a:p>
            <a:pPr marL="0" indent="0">
              <a:lnSpc>
                <a:spcPct val="100000"/>
              </a:lnSpc>
              <a:buNone/>
            </a:pPr>
            <a:r>
              <a:rPr lang="en-US" sz="1200" dirty="0">
                <a:solidFill>
                  <a:srgbClr val="006400"/>
                </a:solidFill>
                <a:latin typeface="Consolas"/>
                <a:cs typeface="Consolas"/>
              </a:rPr>
              <a:t>&lt;!-- Gather info about the referenced state --&gt;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"state_ref"</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"./@state_ref"</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smtClean="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reffed_state</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"ancestor::</a:t>
            </a:r>
            <a:r>
              <a:rPr lang="en-US" sz="1200" dirty="0" err="1">
                <a:solidFill>
                  <a:srgbClr val="993300"/>
                </a:solidFill>
                <a:latin typeface="Consolas"/>
                <a:cs typeface="Consolas"/>
              </a:rPr>
              <a:t>oval-def:oval_definitions</a:t>
            </a:r>
            <a:r>
              <a:rPr lang="en-US" sz="1200" dirty="0">
                <a:solidFill>
                  <a:srgbClr val="993300"/>
                </a:solidFill>
                <a:latin typeface="Consolas"/>
                <a:cs typeface="Consolas"/>
              </a:rPr>
              <a:t>/</a:t>
            </a:r>
            <a:r>
              <a:rPr lang="en-US" sz="1200" dirty="0" err="1">
                <a:solidFill>
                  <a:srgbClr val="993300"/>
                </a:solidFill>
                <a:latin typeface="Consolas"/>
                <a:cs typeface="Consolas"/>
              </a:rPr>
              <a:t>oval-def:states</a:t>
            </a:r>
            <a:r>
              <a:rPr lang="en-US" sz="1200" dirty="0">
                <a:solidFill>
                  <a:srgbClr val="993300"/>
                </a:solidFill>
                <a:latin typeface="Consolas"/>
                <a:cs typeface="Consolas"/>
              </a:rPr>
              <a:t>/*[@id=$state_ref]"</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state_name</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"name($</a:t>
            </a:r>
            <a:r>
              <a:rPr lang="en-US" sz="1200" dirty="0" err="1">
                <a:solidFill>
                  <a:srgbClr val="993300"/>
                </a:solidFill>
                <a:latin typeface="Consolas"/>
                <a:cs typeface="Consolas"/>
              </a:rPr>
              <a:t>reffed_state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a:t>
            </a:r>
            <a:r>
              <a:rPr lang="en-US" sz="1200" dirty="0" err="1">
                <a:solidFill>
                  <a:srgbClr val="000096"/>
                </a:solidFill>
                <a:latin typeface="Consolas"/>
                <a:cs typeface="Consolas"/>
              </a:rPr>
              <a:t>sch:let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state_namespace</a:t>
            </a:r>
            <a:r>
              <a:rPr lang="en-US" sz="1200" dirty="0">
                <a:solidFill>
                  <a:srgbClr val="993300"/>
                </a:solidFill>
                <a:latin typeface="Consolas"/>
                <a:cs typeface="Consolas"/>
              </a:rPr>
              <a:t>"</a:t>
            </a:r>
            <a:r>
              <a:rPr lang="en-US" sz="1200" dirty="0">
                <a:solidFill>
                  <a:srgbClr val="F5844C"/>
                </a:solidFill>
                <a:latin typeface="Consolas"/>
                <a:cs typeface="Consolas"/>
              </a:rPr>
              <a:t> value</a:t>
            </a:r>
            <a:r>
              <a:rPr lang="en-US" sz="1200" dirty="0">
                <a:solidFill>
                  <a:srgbClr val="FF8040"/>
                </a:solidFill>
                <a:latin typeface="Consolas"/>
                <a:cs typeface="Consolas"/>
              </a:rPr>
              <a:t>=</a:t>
            </a:r>
            <a:r>
              <a:rPr lang="en-US" sz="1200" dirty="0">
                <a:solidFill>
                  <a:srgbClr val="993300"/>
                </a:solidFill>
                <a:latin typeface="Consolas"/>
                <a:cs typeface="Consolas"/>
              </a:rPr>
              <a:t>"namespace-</a:t>
            </a:r>
            <a:r>
              <a:rPr lang="en-US" sz="1200" dirty="0" err="1">
                <a:solidFill>
                  <a:srgbClr val="993300"/>
                </a:solidFill>
                <a:latin typeface="Consolas"/>
                <a:cs typeface="Consolas"/>
              </a:rPr>
              <a:t>uri</a:t>
            </a:r>
            <a:r>
              <a:rPr lang="en-US" sz="1200" dirty="0">
                <a:solidFill>
                  <a:srgbClr val="993300"/>
                </a:solidFill>
                <a:latin typeface="Consolas"/>
                <a:cs typeface="Consolas"/>
              </a:rPr>
              <a:t>($</a:t>
            </a:r>
            <a:r>
              <a:rPr lang="en-US" sz="1200" dirty="0" err="1">
                <a:solidFill>
                  <a:srgbClr val="993300"/>
                </a:solidFill>
                <a:latin typeface="Consolas"/>
                <a:cs typeface="Consolas"/>
              </a:rPr>
              <a:t>reffed_state</a:t>
            </a:r>
            <a:r>
              <a:rPr lang="en-US" sz="1200" dirty="0">
                <a:solidFill>
                  <a:srgbClr val="993300"/>
                </a:solidFill>
                <a:latin typeface="Consolas"/>
                <a:cs typeface="Consolas"/>
              </a:rPr>
              <a:t>)"</a:t>
            </a:r>
            <a:r>
              <a:rPr lang="en-US" sz="1200" dirty="0">
                <a:solidFill>
                  <a:srgbClr val="000096"/>
                </a:solidFill>
                <a:latin typeface="Consolas"/>
                <a:cs typeface="Consolas"/>
              </a:rPr>
              <a:t>/&gt;</a:t>
            </a:r>
          </a:p>
          <a:p>
            <a:pPr marL="0" indent="0">
              <a:lnSpc>
                <a:spcPct val="100000"/>
              </a:lnSpc>
              <a:buNone/>
            </a:pPr>
            <a:r>
              <a:rPr lang="en-US" sz="1200" dirty="0">
                <a:solidFill>
                  <a:srgbClr val="000096"/>
                </a:solidFill>
                <a:latin typeface="Consolas"/>
                <a:cs typeface="Consolas"/>
              </a:rPr>
              <a:t>...</a:t>
            </a:r>
          </a:p>
          <a:p>
            <a:endParaRPr lang="en-US" sz="1200" dirty="0"/>
          </a:p>
        </p:txBody>
      </p:sp>
    </p:spTree>
    <p:extLst>
      <p:ext uri="{BB962C8B-B14F-4D97-AF65-F5344CB8AC3E}">
        <p14:creationId xmlns:p14="http://schemas.microsoft.com/office/powerpoint/2010/main" val="17889290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Questions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28</a:t>
            </a:fld>
            <a:endParaRPr lang="en-US"/>
          </a:p>
        </p:txBody>
      </p:sp>
      <p:sp>
        <p:nvSpPr>
          <p:cNvPr id="4" name="Content Placeholder 2"/>
          <p:cNvSpPr txBox="1">
            <a:spLocks/>
          </p:cNvSpPr>
          <p:nvPr/>
        </p:nvSpPr>
        <p:spPr>
          <a:xfrm>
            <a:off x="457200" y="1142999"/>
            <a:ext cx="7696200" cy="5141932"/>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80000"/>
              </a:lnSpc>
            </a:pPr>
            <a:r>
              <a:rPr lang="en-US" sz="2800" dirty="0" smtClean="0"/>
              <a:t>Is it a good idea to transition to the “one test”?</a:t>
            </a:r>
          </a:p>
          <a:p>
            <a:pPr lvl="1">
              <a:lnSpc>
                <a:spcPct val="80000"/>
              </a:lnSpc>
            </a:pPr>
            <a:r>
              <a:rPr lang="en-US" sz="2600" dirty="0" smtClean="0"/>
              <a:t>Does the current Test, Object, State approach still work?</a:t>
            </a:r>
          </a:p>
          <a:p>
            <a:pPr lvl="2">
              <a:lnSpc>
                <a:spcPct val="80000"/>
              </a:lnSpc>
            </a:pPr>
            <a:r>
              <a:rPr lang="en-US" sz="2400" dirty="0" smtClean="0"/>
              <a:t>Provides documentation</a:t>
            </a:r>
          </a:p>
          <a:p>
            <a:pPr lvl="2">
              <a:lnSpc>
                <a:spcPct val="80000"/>
              </a:lnSpc>
            </a:pPr>
            <a:r>
              <a:rPr lang="en-US" sz="2400" dirty="0" smtClean="0"/>
              <a:t>Encapsulates metadata</a:t>
            </a:r>
          </a:p>
          <a:p>
            <a:pPr lvl="1">
              <a:lnSpc>
                <a:spcPct val="80000"/>
              </a:lnSpc>
            </a:pPr>
            <a:r>
              <a:rPr lang="en-US" sz="2600" dirty="0" smtClean="0"/>
              <a:t>Does switching to one test create as many problems as it solves?</a:t>
            </a:r>
          </a:p>
          <a:p>
            <a:pPr lvl="2">
              <a:lnSpc>
                <a:spcPct val="80000"/>
              </a:lnSpc>
            </a:pPr>
            <a:r>
              <a:rPr lang="en-US" sz="2400" dirty="0" smtClean="0"/>
              <a:t>Loss of granularity</a:t>
            </a:r>
          </a:p>
          <a:p>
            <a:pPr lvl="2">
              <a:lnSpc>
                <a:spcPct val="80000"/>
              </a:lnSpc>
            </a:pPr>
            <a:r>
              <a:rPr lang="en-US" sz="2400" dirty="0" smtClean="0"/>
              <a:t>Adds complexity to Schematron generation</a:t>
            </a:r>
          </a:p>
          <a:p>
            <a:pPr>
              <a:lnSpc>
                <a:spcPct val="80000"/>
              </a:lnSpc>
            </a:pPr>
            <a:endParaRPr lang="en-US" sz="2600" dirty="0"/>
          </a:p>
          <a:p>
            <a:pPr marL="0" indent="0">
              <a:lnSpc>
                <a:spcPct val="80000"/>
              </a:lnSpc>
              <a:buNone/>
            </a:pPr>
            <a:endParaRPr lang="en-US" sz="2800" dirty="0" smtClean="0"/>
          </a:p>
        </p:txBody>
      </p:sp>
    </p:spTree>
    <p:extLst>
      <p:ext uri="{BB962C8B-B14F-4D97-AF65-F5344CB8AC3E}">
        <p14:creationId xmlns:p14="http://schemas.microsoft.com/office/powerpoint/2010/main" val="171479317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7200" y="1143000"/>
            <a:ext cx="7696200" cy="5114698"/>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80000"/>
              </a:lnSpc>
            </a:pPr>
            <a:r>
              <a:rPr lang="en-US" sz="2800" dirty="0" smtClean="0"/>
              <a:t>Define only one test type</a:t>
            </a:r>
          </a:p>
          <a:p>
            <a:pPr>
              <a:lnSpc>
                <a:spcPct val="80000"/>
              </a:lnSpc>
            </a:pPr>
            <a:r>
              <a:rPr lang="en-US" sz="2800" dirty="0" smtClean="0"/>
              <a:t>Consolidate Object and State Entities</a:t>
            </a:r>
          </a:p>
          <a:p>
            <a:pPr>
              <a:lnSpc>
                <a:spcPct val="80000"/>
              </a:lnSpc>
            </a:pPr>
            <a:r>
              <a:rPr lang="en-US" sz="2800" dirty="0" smtClean="0"/>
              <a:t>Leverage a common asset model</a:t>
            </a:r>
          </a:p>
          <a:p>
            <a:pPr>
              <a:lnSpc>
                <a:spcPct val="80000"/>
              </a:lnSpc>
            </a:pPr>
            <a:r>
              <a:rPr lang="en-US" sz="2800" dirty="0" smtClean="0"/>
              <a:t>Remove datatype definitions from the common schema</a:t>
            </a:r>
          </a:p>
          <a:p>
            <a:pPr lvl="1">
              <a:lnSpc>
                <a:spcPct val="80000"/>
              </a:lnSpc>
            </a:pPr>
            <a:r>
              <a:rPr lang="en-US" sz="2800" dirty="0" smtClean="0"/>
              <a:t>Datatypes don’t always apply across platforms</a:t>
            </a:r>
          </a:p>
          <a:p>
            <a:pPr lvl="1">
              <a:lnSpc>
                <a:spcPct val="80000"/>
              </a:lnSpc>
            </a:pPr>
            <a:r>
              <a:rPr lang="en-US" sz="2800" dirty="0" smtClean="0"/>
              <a:t>Adding a new datatype forces a revision to the common schema</a:t>
            </a:r>
          </a:p>
          <a:p>
            <a:pPr>
              <a:lnSpc>
                <a:spcPct val="80000"/>
              </a:lnSpc>
            </a:pPr>
            <a:r>
              <a:rPr lang="en-US" sz="2800" dirty="0" smtClean="0"/>
              <a:t>Integrate CPE</a:t>
            </a:r>
          </a:p>
          <a:p>
            <a:pPr lvl="1">
              <a:lnSpc>
                <a:spcPct val="80000"/>
              </a:lnSpc>
            </a:pPr>
            <a:r>
              <a:rPr lang="en-US" sz="2800" dirty="0" smtClean="0"/>
              <a:t>Integration of Affected Platforms and Criteria</a:t>
            </a:r>
          </a:p>
          <a:p>
            <a:pPr lvl="1">
              <a:lnSpc>
                <a:spcPct val="80000"/>
              </a:lnSpc>
            </a:pPr>
            <a:r>
              <a:rPr lang="en-US" sz="2800" dirty="0" smtClean="0"/>
              <a:t>CPE for affected platforms and products</a:t>
            </a:r>
          </a:p>
          <a:p>
            <a:pPr lvl="1">
              <a:lnSpc>
                <a:spcPct val="80000"/>
              </a:lnSpc>
            </a:pPr>
            <a:r>
              <a:rPr lang="en-US" sz="2800" dirty="0" smtClean="0"/>
              <a:t>Generator use CPE</a:t>
            </a:r>
            <a:endParaRPr lang="en-US" sz="2800" dirty="0"/>
          </a:p>
        </p:txBody>
      </p:sp>
      <p:sp>
        <p:nvSpPr>
          <p:cNvPr id="5" name="Rectangle 4"/>
          <p:cNvSpPr/>
          <p:nvPr/>
        </p:nvSpPr>
        <p:spPr bwMode="auto">
          <a:xfrm>
            <a:off x="403008" y="1587577"/>
            <a:ext cx="7705885" cy="4603971"/>
          </a:xfrm>
          <a:prstGeom prst="rect">
            <a:avLst/>
          </a:prstGeom>
          <a:solidFill>
            <a:schemeClr val="bg1"/>
          </a:solidFill>
          <a:ln w="6350">
            <a:noFill/>
            <a:miter lim="800000"/>
            <a:headEnd/>
            <a:tailEnd/>
          </a:ln>
        </p:spPr>
        <p:txBody>
          <a:bodyPr wrap="none" rtlCol="0" anchor="ctr"/>
          <a:lstStyle/>
          <a:p>
            <a:pPr algn="ctr" eaLnBrk="0" hangingPunct="0">
              <a:buClr>
                <a:srgbClr val="FDAA03"/>
              </a:buClr>
            </a:pPr>
            <a:endParaRPr lang="en-US" dirty="0"/>
          </a:p>
        </p:txBody>
      </p:sp>
      <p:sp>
        <p:nvSpPr>
          <p:cNvPr id="2" name="Title 1"/>
          <p:cNvSpPr>
            <a:spLocks noGrp="1"/>
          </p:cNvSpPr>
          <p:nvPr>
            <p:ph type="title"/>
          </p:nvPr>
        </p:nvSpPr>
        <p:spPr>
          <a:xfrm>
            <a:off x="457200" y="381000"/>
            <a:ext cx="8305808" cy="533400"/>
          </a:xfrm>
        </p:spPr>
        <p:txBody>
          <a:bodyPr/>
          <a:lstStyle/>
          <a:p>
            <a:pPr algn="l"/>
            <a:r>
              <a:rPr lang="en-US" dirty="0" smtClean="0"/>
              <a:t>Major </a:t>
            </a:r>
            <a:r>
              <a:rPr lang="en-US" dirty="0" smtClean="0">
                <a:cs typeface="Arial"/>
              </a:rPr>
              <a:t>Revision</a:t>
            </a:r>
            <a:r>
              <a:rPr lang="en-US" dirty="0" smtClean="0"/>
              <a:t> Possibilities</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2</a:t>
            </a:fld>
            <a:endParaRPr lang="en-US" dirty="0"/>
          </a:p>
        </p:txBody>
      </p:sp>
    </p:spTree>
    <p:extLst>
      <p:ext uri="{BB962C8B-B14F-4D97-AF65-F5344CB8AC3E}">
        <p14:creationId xmlns:p14="http://schemas.microsoft.com/office/powerpoint/2010/main" val="34120358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3"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3"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610600" y="6400800"/>
            <a:ext cx="533400" cy="152400"/>
          </a:xfrm>
        </p:spPr>
        <p:txBody>
          <a:bodyPr/>
          <a:lstStyle/>
          <a:p>
            <a:pPr>
              <a:defRPr/>
            </a:pPr>
            <a:fld id="{B7C26DF2-F0EA-4D35-8642-0779A8F17290}" type="slidenum">
              <a:rPr lang="en-US" smtClean="0"/>
              <a:pPr>
                <a:defRPr/>
              </a:pPr>
              <a:t>29</a:t>
            </a:fld>
            <a:endParaRPr lang="en-US" dirty="0"/>
          </a:p>
        </p:txBody>
      </p:sp>
    </p:spTree>
    <p:extLst>
      <p:ext uri="{BB962C8B-B14F-4D97-AF65-F5344CB8AC3E}">
        <p14:creationId xmlns:p14="http://schemas.microsoft.com/office/powerpoint/2010/main" val="37359054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a:t>
            </a:r>
            <a:endParaRPr lang="en-US" dirty="0"/>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468EA2A-F4AA-4C00-9A34-B6FC1BD6175D}" type="slidenum">
              <a:rPr lang="en-US" smtClean="0"/>
              <a:pPr>
                <a:defRPr/>
              </a:pPr>
              <a:t>30</a:t>
            </a:fld>
            <a:endParaRPr lang="en-US" dirty="0"/>
          </a:p>
        </p:txBody>
      </p:sp>
    </p:spTree>
    <p:extLst>
      <p:ext uri="{BB962C8B-B14F-4D97-AF65-F5344CB8AC3E}">
        <p14:creationId xmlns:p14="http://schemas.microsoft.com/office/powerpoint/2010/main" val="40190316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8" cy="533400"/>
          </a:xfrm>
        </p:spPr>
        <p:txBody>
          <a:bodyPr/>
          <a:lstStyle/>
          <a:p>
            <a:pPr algn="l"/>
            <a:r>
              <a:rPr lang="en-US" dirty="0" smtClean="0"/>
              <a:t>What about </a:t>
            </a:r>
            <a:r>
              <a:rPr lang="en-US" dirty="0" err="1" smtClean="0"/>
              <a:t>unknown_test</a:t>
            </a:r>
            <a:r>
              <a:rPr lang="en-US" dirty="0" smtClean="0"/>
              <a:t>?</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31</a:t>
            </a:fld>
            <a:endParaRPr lang="en-US" dirty="0"/>
          </a:p>
        </p:txBody>
      </p:sp>
      <p:sp>
        <p:nvSpPr>
          <p:cNvPr id="4" name="Content Placeholder 2"/>
          <p:cNvSpPr txBox="1">
            <a:spLocks/>
          </p:cNvSpPr>
          <p:nvPr/>
        </p:nvSpPr>
        <p:spPr>
          <a:xfrm>
            <a:off x="457200" y="1142999"/>
            <a:ext cx="7696200" cy="1824273"/>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80000"/>
              </a:lnSpc>
            </a:pPr>
            <a:r>
              <a:rPr lang="en-US" sz="2800" dirty="0" smtClean="0"/>
              <a:t>Could be left as is</a:t>
            </a:r>
            <a:endParaRPr lang="en-US" sz="2800" dirty="0"/>
          </a:p>
          <a:p>
            <a:pPr>
              <a:lnSpc>
                <a:spcPct val="80000"/>
              </a:lnSpc>
            </a:pPr>
            <a:r>
              <a:rPr lang="en-US" sz="2800" dirty="0" smtClean="0"/>
              <a:t>Could be deprecated</a:t>
            </a:r>
          </a:p>
          <a:p>
            <a:pPr lvl="1">
              <a:lnSpc>
                <a:spcPct val="80000"/>
              </a:lnSpc>
            </a:pPr>
            <a:r>
              <a:rPr lang="en-US" sz="2600" dirty="0" smtClean="0"/>
              <a:t>Create an “</a:t>
            </a:r>
            <a:r>
              <a:rPr lang="en-US" sz="2600" dirty="0" err="1" smtClean="0"/>
              <a:t>UnknownCriterionType</a:t>
            </a:r>
            <a:r>
              <a:rPr lang="en-US" sz="2600" dirty="0" smtClean="0"/>
              <a:t>”</a:t>
            </a:r>
            <a:endParaRPr lang="en-US" sz="2600" dirty="0"/>
          </a:p>
          <a:p>
            <a:pPr lvl="1">
              <a:lnSpc>
                <a:spcPct val="80000"/>
              </a:lnSpc>
            </a:pPr>
            <a:r>
              <a:rPr lang="en-US" sz="2600" dirty="0" smtClean="0"/>
              <a:t>Create an “</a:t>
            </a:r>
            <a:r>
              <a:rPr lang="en-US" sz="2600" dirty="0" err="1" smtClean="0"/>
              <a:t>unknown_criterion</a:t>
            </a:r>
            <a:r>
              <a:rPr lang="en-US" sz="2600" dirty="0" smtClean="0"/>
              <a:t>” element.</a:t>
            </a:r>
          </a:p>
        </p:txBody>
      </p:sp>
    </p:spTree>
    <p:extLst>
      <p:ext uri="{BB962C8B-B14F-4D97-AF65-F5344CB8AC3E}">
        <p14:creationId xmlns:p14="http://schemas.microsoft.com/office/powerpoint/2010/main" val="160559666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6884" y="914400"/>
            <a:ext cx="8221552" cy="3785651"/>
          </a:xfrm>
          <a:prstGeom prst="rect">
            <a:avLst/>
          </a:prstGeom>
          <a:noFill/>
        </p:spPr>
        <p:txBody>
          <a:bodyPr wrap="square" rtlCol="0">
            <a:spAutoFit/>
          </a:bodyPr>
          <a:lstStyle/>
          <a:p>
            <a:r>
              <a:rPr lang="en-US" sz="1200" dirty="0" smtClean="0">
                <a:solidFill>
                  <a:srgbClr val="000096"/>
                </a:solidFill>
                <a:latin typeface="Consolas"/>
                <a:cs typeface="Consolas"/>
              </a:rPr>
              <a:t>&lt;</a:t>
            </a:r>
            <a:r>
              <a:rPr lang="en-US" sz="1200" dirty="0" err="1">
                <a:solidFill>
                  <a:srgbClr val="000096"/>
                </a:solidFill>
                <a:latin typeface="Consolas"/>
                <a:cs typeface="Consolas"/>
              </a:rPr>
              <a:t>xsd:complexType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CriteriaType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smtClean="0">
                <a:solidFill>
                  <a:srgbClr val="000000"/>
                </a:solidFill>
                <a:latin typeface="Consolas"/>
                <a:cs typeface="Consolas"/>
              </a:rPr>
              <a:t>...      </a:t>
            </a:r>
          </a:p>
          <a:p>
            <a:r>
              <a:rPr lang="en-US" sz="1200" dirty="0">
                <a:solidFill>
                  <a:srgbClr val="000000"/>
                </a:solidFill>
                <a:latin typeface="Consolas"/>
                <a:cs typeface="Consolas"/>
              </a:rPr>
              <a:t> </a:t>
            </a:r>
            <a:r>
              <a:rPr lang="en-US" sz="1200" dirty="0" smtClean="0">
                <a:solidFill>
                  <a:srgbClr val="000000"/>
                </a:solidFill>
                <a:latin typeface="Consolas"/>
                <a:cs typeface="Consolas"/>
              </a:rPr>
              <a:t> </a:t>
            </a:r>
            <a:r>
              <a:rPr lang="en-US" sz="1200" dirty="0" smtClean="0">
                <a:solidFill>
                  <a:srgbClr val="000096"/>
                </a:solidFill>
                <a:latin typeface="Consolas"/>
                <a:cs typeface="Consolas"/>
              </a:rPr>
              <a:t>&lt;</a:t>
            </a:r>
            <a:r>
              <a:rPr lang="en-US" sz="1200" dirty="0" err="1">
                <a:solidFill>
                  <a:srgbClr val="000096"/>
                </a:solidFill>
                <a:latin typeface="Consolas"/>
                <a:cs typeface="Consolas"/>
              </a:rPr>
              <a:t>xsd:choice</a:t>
            </a:r>
            <a:r>
              <a:rPr lang="en-US" sz="1200" dirty="0">
                <a:solidFill>
                  <a:srgbClr val="F5844C"/>
                </a:solidFill>
                <a:latin typeface="Consolas"/>
                <a:cs typeface="Consolas"/>
              </a:rPr>
              <a:t> </a:t>
            </a:r>
            <a:r>
              <a:rPr lang="en-US" sz="1200" dirty="0" err="1">
                <a:solidFill>
                  <a:srgbClr val="F5844C"/>
                </a:solidFill>
                <a:latin typeface="Consolas"/>
                <a:cs typeface="Consolas"/>
              </a:rPr>
              <a:t>minOccurs</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a:t>
            </a:r>
            <a:r>
              <a:rPr lang="en-US" sz="1200" dirty="0" err="1">
                <a:solidFill>
                  <a:srgbClr val="F5844C"/>
                </a:solidFill>
                <a:latin typeface="Consolas"/>
                <a:cs typeface="Consolas"/>
              </a:rPr>
              <a:t>maxOccurs</a:t>
            </a:r>
            <a:r>
              <a:rPr lang="en-US" sz="1200" dirty="0">
                <a:solidFill>
                  <a:srgbClr val="FF8040"/>
                </a:solidFill>
                <a:latin typeface="Consolas"/>
                <a:cs typeface="Consolas"/>
              </a:rPr>
              <a:t>=</a:t>
            </a:r>
            <a:r>
              <a:rPr lang="en-US" sz="1200" dirty="0">
                <a:solidFill>
                  <a:srgbClr val="993300"/>
                </a:solidFill>
                <a:latin typeface="Consolas"/>
                <a:cs typeface="Consolas"/>
              </a:rPr>
              <a:t>"unbounded"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"criteria"</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oval-def:CriteriaType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"criterion"</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oval-def:CriterionType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unknown_criterion</a:t>
            </a:r>
            <a:r>
              <a:rPr lang="en-US" sz="1200" dirty="0">
                <a:solidFill>
                  <a:srgbClr val="993300"/>
                </a:solidFill>
                <a:latin typeface="Consolas"/>
                <a:cs typeface="Consolas"/>
              </a:rPr>
              <a: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oval-def:UnknownCriterionType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extend_definition</a:t>
            </a:r>
            <a:r>
              <a:rPr lang="en-US" sz="1200" dirty="0">
                <a:solidFill>
                  <a:srgbClr val="993300"/>
                </a:solidFill>
                <a:latin typeface="Consolas"/>
                <a:cs typeface="Consolas"/>
              </a:rPr>
              <a: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oval-def:ExtendDefinitionType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xsd:choice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smtClean="0">
                <a:solidFill>
                  <a:srgbClr val="000096"/>
                </a:solidFill>
                <a:latin typeface="Consolas"/>
                <a:cs typeface="Consolas"/>
              </a:rPr>
              <a:t>...</a:t>
            </a:r>
            <a:r>
              <a:rPr lang="en-US" sz="1200" dirty="0" smtClean="0">
                <a:solidFill>
                  <a:srgbClr val="000000"/>
                </a:solidFill>
                <a:latin typeface="Consolas"/>
                <a:cs typeface="Consolas"/>
              </a:rPr>
              <a:t/>
            </a:r>
            <a:br>
              <a:rPr lang="en-US" sz="1200" dirty="0" smtClean="0">
                <a:solidFill>
                  <a:srgbClr val="000000"/>
                </a:solidFill>
                <a:latin typeface="Consolas"/>
                <a:cs typeface="Consolas"/>
              </a:rPr>
            </a:br>
            <a:r>
              <a:rPr lang="en-US" sz="1200" dirty="0" smtClean="0">
                <a:solidFill>
                  <a:srgbClr val="000096"/>
                </a:solidFill>
                <a:latin typeface="Consolas"/>
                <a:cs typeface="Consolas"/>
              </a:rPr>
              <a:t>&lt;/</a:t>
            </a:r>
            <a:r>
              <a:rPr lang="en-US" sz="1200" dirty="0" err="1" smtClean="0">
                <a:solidFill>
                  <a:srgbClr val="000096"/>
                </a:solidFill>
                <a:latin typeface="Consolas"/>
                <a:cs typeface="Consolas"/>
              </a:rPr>
              <a:t>xsd:complexType</a:t>
            </a:r>
            <a:r>
              <a:rPr lang="en-US" sz="1200" dirty="0" smtClean="0">
                <a:solidFill>
                  <a:srgbClr val="000096"/>
                </a:solidFill>
                <a:latin typeface="Consolas"/>
                <a:cs typeface="Consolas"/>
              </a:rPr>
              <a:t>&gt;</a:t>
            </a:r>
            <a:endParaRPr lang="en-US" sz="1200" dirty="0">
              <a:solidFill>
                <a:srgbClr val="000000"/>
              </a:solidFill>
              <a:latin typeface="Consolas"/>
              <a:cs typeface="Consolas"/>
            </a:endParaRPr>
          </a:p>
          <a:p>
            <a:r>
              <a:rPr lang="en-US" sz="1200" dirty="0" smtClean="0">
                <a:solidFill>
                  <a:srgbClr val="000096"/>
                </a:solidFill>
                <a:latin typeface="Consolas"/>
                <a:cs typeface="Consolas"/>
              </a:rPr>
              <a:t>&lt;</a:t>
            </a:r>
            <a:r>
              <a:rPr lang="en-US" sz="1200" dirty="0" err="1">
                <a:solidFill>
                  <a:srgbClr val="000096"/>
                </a:solidFill>
                <a:latin typeface="Consolas"/>
                <a:cs typeface="Consolas"/>
              </a:rPr>
              <a:t>xsd:complexType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UnknownCriterionType</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xsd:annotation</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xsd:documentation</a:t>
            </a:r>
            <a:r>
              <a:rPr lang="en-US" sz="1200" dirty="0">
                <a:solidFill>
                  <a:srgbClr val="000096"/>
                </a:solidFill>
                <a:latin typeface="Consolas"/>
                <a:cs typeface="Consolas"/>
              </a:rPr>
              <a:t>&gt;</a:t>
            </a:r>
            <a:r>
              <a:rPr lang="en-US" sz="1200" dirty="0">
                <a:solidFill>
                  <a:srgbClr val="000000"/>
                </a:solidFill>
                <a:latin typeface="Consolas"/>
                <a:cs typeface="Consolas"/>
              </a:rPr>
              <a:t>The </a:t>
            </a:r>
            <a:r>
              <a:rPr lang="en-US" sz="1200" dirty="0" err="1">
                <a:solidFill>
                  <a:srgbClr val="000000"/>
                </a:solidFill>
                <a:latin typeface="Consolas"/>
                <a:cs typeface="Consolas"/>
              </a:rPr>
              <a:t>UnknownCriterionType</a:t>
            </a:r>
            <a:r>
              <a:rPr lang="en-US" sz="1200" dirty="0">
                <a:solidFill>
                  <a:srgbClr val="000000"/>
                </a:solidFill>
                <a:latin typeface="Consolas"/>
                <a:cs typeface="Consolas"/>
              </a:rPr>
              <a:t> complex type acts as a </a:t>
            </a:r>
            <a:r>
              <a:rPr lang="en-US" sz="1200" dirty="0" smtClean="0">
                <a:solidFill>
                  <a:srgbClr val="000000"/>
                </a:solidFill>
                <a:latin typeface="Consolas"/>
                <a:cs typeface="Consolas"/>
              </a:rPr>
              <a:t>placeholder</a:t>
            </a:r>
          </a:p>
          <a:p>
            <a:r>
              <a:rPr lang="en-US" sz="1200" dirty="0">
                <a:solidFill>
                  <a:srgbClr val="000000"/>
                </a:solidFill>
                <a:latin typeface="Consolas"/>
                <a:cs typeface="Consolas"/>
              </a:rPr>
              <a:t> </a:t>
            </a:r>
            <a:r>
              <a:rPr lang="en-US" sz="1200" dirty="0" smtClean="0">
                <a:solidFill>
                  <a:srgbClr val="000000"/>
                </a:solidFill>
                <a:latin typeface="Consolas"/>
                <a:cs typeface="Consolas"/>
              </a:rPr>
              <a:t>       for </a:t>
            </a:r>
            <a:r>
              <a:rPr lang="en-US" sz="1200" dirty="0">
                <a:solidFill>
                  <a:srgbClr val="000000"/>
                </a:solidFill>
                <a:latin typeface="Consolas"/>
                <a:cs typeface="Consolas"/>
              </a:rPr>
              <a:t>tests whose implementation is unknown.</a:t>
            </a:r>
            <a:r>
              <a:rPr lang="en-US" sz="1200" dirty="0">
                <a:solidFill>
                  <a:srgbClr val="000096"/>
                </a:solidFill>
                <a:latin typeface="Consolas"/>
                <a:cs typeface="Consolas"/>
              </a:rPr>
              <a:t>&lt;/</a:t>
            </a:r>
            <a:r>
              <a:rPr lang="en-US" sz="1200" dirty="0" err="1">
                <a:solidFill>
                  <a:srgbClr val="000096"/>
                </a:solidFill>
                <a:latin typeface="Consolas"/>
                <a:cs typeface="Consolas"/>
              </a:rPr>
              <a:t>xsd:documentation</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xsd:documentation</a:t>
            </a:r>
            <a:r>
              <a:rPr lang="en-US" sz="1200" dirty="0">
                <a:solidFill>
                  <a:srgbClr val="000096"/>
                </a:solidFill>
                <a:latin typeface="Consolas"/>
                <a:cs typeface="Consolas"/>
              </a:rPr>
              <a:t>&gt;</a:t>
            </a:r>
            <a:r>
              <a:rPr lang="en-US" sz="1200" dirty="0">
                <a:solidFill>
                  <a:srgbClr val="000000"/>
                </a:solidFill>
                <a:latin typeface="Consolas"/>
                <a:cs typeface="Consolas"/>
              </a:rPr>
              <a:t>The optional comment attribute provides a short </a:t>
            </a:r>
            <a:r>
              <a:rPr lang="en-US" sz="1200" dirty="0" smtClean="0">
                <a:solidFill>
                  <a:srgbClr val="000000"/>
                </a:solidFill>
                <a:latin typeface="Consolas"/>
                <a:cs typeface="Consolas"/>
              </a:rPr>
              <a:t>description</a:t>
            </a:r>
          </a:p>
          <a:p>
            <a:r>
              <a:rPr lang="en-US" sz="1200" dirty="0">
                <a:solidFill>
                  <a:srgbClr val="000000"/>
                </a:solidFill>
                <a:latin typeface="Consolas"/>
                <a:cs typeface="Consolas"/>
              </a:rPr>
              <a:t> </a:t>
            </a:r>
            <a:r>
              <a:rPr lang="en-US" sz="1200" dirty="0" smtClean="0">
                <a:solidFill>
                  <a:srgbClr val="000000"/>
                </a:solidFill>
                <a:latin typeface="Consolas"/>
                <a:cs typeface="Consolas"/>
              </a:rPr>
              <a:t>       of </a:t>
            </a:r>
            <a:r>
              <a:rPr lang="en-US" sz="1200" dirty="0">
                <a:solidFill>
                  <a:srgbClr val="000000"/>
                </a:solidFill>
                <a:latin typeface="Consolas"/>
                <a:cs typeface="Consolas"/>
              </a:rPr>
              <a:t>any information that is known about the test</a:t>
            </a:r>
            <a:r>
              <a:rPr lang="en-US" sz="1200" dirty="0">
                <a:solidFill>
                  <a:srgbClr val="000096"/>
                </a:solidFill>
                <a:latin typeface="Consolas"/>
                <a:cs typeface="Consolas"/>
              </a:rPr>
              <a:t>&lt;/</a:t>
            </a:r>
            <a:r>
              <a:rPr lang="en-US" sz="1200" dirty="0" err="1">
                <a:solidFill>
                  <a:srgbClr val="000096"/>
                </a:solidFill>
                <a:latin typeface="Consolas"/>
                <a:cs typeface="Consolas"/>
              </a:rPr>
              <a:t>xsd:documentation</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a:t>
            </a:r>
            <a:r>
              <a:rPr lang="en-US" sz="1200" dirty="0" err="1">
                <a:solidFill>
                  <a:srgbClr val="000096"/>
                </a:solidFill>
                <a:latin typeface="Consolas"/>
                <a:cs typeface="Consolas"/>
              </a:rPr>
              <a:t>xsd:annotation</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smtClean="0">
                <a:solidFill>
                  <a:srgbClr val="000096"/>
                </a:solidFill>
                <a:latin typeface="Consolas"/>
                <a:cs typeface="Consolas"/>
              </a:rPr>
              <a:t>&lt;</a:t>
            </a:r>
            <a:r>
              <a:rPr lang="en-US" sz="1200" dirty="0" err="1">
                <a:solidFill>
                  <a:srgbClr val="000096"/>
                </a:solidFill>
                <a:latin typeface="Consolas"/>
                <a:cs typeface="Consolas"/>
              </a:rPr>
              <a:t>xsd:attribute</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"comment"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err="1">
                <a:solidFill>
                  <a:srgbClr val="993300"/>
                </a:solidFill>
                <a:latin typeface="Consolas"/>
                <a:cs typeface="Consolas"/>
              </a:rPr>
              <a:t>oval:NonEmptyStringType</a:t>
            </a:r>
            <a:r>
              <a:rPr lang="en-US" sz="1200" dirty="0">
                <a:solidFill>
                  <a:srgbClr val="993300"/>
                </a:solidFill>
                <a:latin typeface="Consolas"/>
                <a:cs typeface="Consolas"/>
              </a:rPr>
              <a:t>"</a:t>
            </a:r>
            <a:r>
              <a:rPr lang="en-US" sz="1200" dirty="0">
                <a:solidFill>
                  <a:srgbClr val="F5844C"/>
                </a:solidFill>
                <a:latin typeface="Consolas"/>
                <a:cs typeface="Consolas"/>
              </a:rPr>
              <a:t> use</a:t>
            </a:r>
            <a:r>
              <a:rPr lang="en-US" sz="1200" dirty="0">
                <a:solidFill>
                  <a:srgbClr val="FF8040"/>
                </a:solidFill>
                <a:latin typeface="Consolas"/>
                <a:cs typeface="Consolas"/>
              </a:rPr>
              <a:t>=</a:t>
            </a:r>
            <a:r>
              <a:rPr lang="en-US" sz="1200" dirty="0">
                <a:solidFill>
                  <a:srgbClr val="993300"/>
                </a:solidFill>
                <a:latin typeface="Consolas"/>
                <a:cs typeface="Consolas"/>
              </a:rPr>
              <a:t>"optional"</a:t>
            </a:r>
            <a:r>
              <a:rPr lang="en-US" sz="1200" dirty="0">
                <a:solidFill>
                  <a:srgbClr val="000096"/>
                </a:solidFill>
                <a:latin typeface="Consolas"/>
                <a:cs typeface="Consolas"/>
              </a:rPr>
              <a:t>/</a:t>
            </a:r>
            <a:r>
              <a:rPr lang="en-US" sz="1200" dirty="0" smtClean="0">
                <a:solidFill>
                  <a:srgbClr val="000096"/>
                </a:solidFill>
                <a:latin typeface="Consolas"/>
                <a:cs typeface="Consolas"/>
              </a:rPr>
              <a:t>&gt;</a:t>
            </a:r>
            <a:endParaRPr lang="en-US" sz="1200" dirty="0" smtClean="0">
              <a:solidFill>
                <a:srgbClr val="000000"/>
              </a:solidFill>
              <a:latin typeface="Consolas"/>
              <a:cs typeface="Consolas"/>
            </a:endParaRPr>
          </a:p>
          <a:p>
            <a:r>
              <a:rPr lang="en-US" sz="1200" dirty="0" smtClean="0">
                <a:solidFill>
                  <a:srgbClr val="000096"/>
                </a:solidFill>
                <a:latin typeface="Consolas"/>
                <a:cs typeface="Consolas"/>
              </a:rPr>
              <a:t>&lt;</a:t>
            </a:r>
            <a:r>
              <a:rPr lang="en-US" sz="1200" dirty="0">
                <a:solidFill>
                  <a:srgbClr val="000096"/>
                </a:solidFill>
                <a:latin typeface="Consolas"/>
                <a:cs typeface="Consolas"/>
              </a:rPr>
              <a:t>/</a:t>
            </a:r>
            <a:r>
              <a:rPr lang="en-US" sz="1200" dirty="0" err="1">
                <a:solidFill>
                  <a:srgbClr val="000096"/>
                </a:solidFill>
                <a:latin typeface="Consolas"/>
                <a:cs typeface="Consolas"/>
              </a:rPr>
              <a:t>xsd:complexType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a:solidFill>
                <a:srgbClr val="000000"/>
              </a:solidFill>
              <a:latin typeface="Consolas"/>
              <a:cs typeface="Consolas"/>
            </a:endParaRPr>
          </a:p>
        </p:txBody>
      </p:sp>
      <p:sp>
        <p:nvSpPr>
          <p:cNvPr id="2" name="Title 1"/>
          <p:cNvSpPr>
            <a:spLocks noGrp="1"/>
          </p:cNvSpPr>
          <p:nvPr>
            <p:ph type="title"/>
          </p:nvPr>
        </p:nvSpPr>
        <p:spPr>
          <a:xfrm>
            <a:off x="457200" y="381000"/>
            <a:ext cx="8610599" cy="533400"/>
          </a:xfrm>
        </p:spPr>
        <p:txBody>
          <a:bodyPr/>
          <a:lstStyle/>
          <a:p>
            <a:pPr algn="l"/>
            <a:r>
              <a:rPr lang="en-US" dirty="0" smtClean="0"/>
              <a:t>Unknow</a:t>
            </a:r>
            <a:r>
              <a:rPr lang="en-US" dirty="0" smtClean="0"/>
              <a:t>n Criterion</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32</a:t>
            </a:fld>
            <a:endParaRPr lang="en-US" dirty="0"/>
          </a:p>
        </p:txBody>
      </p:sp>
      <p:sp>
        <p:nvSpPr>
          <p:cNvPr id="6" name="Rounded Rectangle 5"/>
          <p:cNvSpPr/>
          <p:nvPr/>
        </p:nvSpPr>
        <p:spPr>
          <a:xfrm>
            <a:off x="1516046" y="1834302"/>
            <a:ext cx="6458621" cy="265989"/>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96033291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3</a:t>
            </a:fld>
            <a:endParaRPr lang="en-US" dirty="0"/>
          </a:p>
        </p:txBody>
      </p:sp>
      <p:sp>
        <p:nvSpPr>
          <p:cNvPr id="6" name="Title 1"/>
          <p:cNvSpPr txBox="1">
            <a:spLocks/>
          </p:cNvSpPr>
          <p:nvPr/>
        </p:nvSpPr>
        <p:spPr bwMode="auto">
          <a:xfrm>
            <a:off x="457200" y="381000"/>
            <a:ext cx="7162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a:lstStyle>
          <a:p>
            <a:pPr algn="l"/>
            <a:r>
              <a:rPr lang="en-US" dirty="0" smtClean="0"/>
              <a:t>One Test Type</a:t>
            </a:r>
            <a:endParaRPr lang="en-US" dirty="0"/>
          </a:p>
        </p:txBody>
      </p:sp>
      <p:sp>
        <p:nvSpPr>
          <p:cNvPr id="7" name="Content Placeholder 2"/>
          <p:cNvSpPr txBox="1">
            <a:spLocks/>
          </p:cNvSpPr>
          <p:nvPr/>
        </p:nvSpPr>
        <p:spPr>
          <a:xfrm>
            <a:off x="457200" y="1143000"/>
            <a:ext cx="7696200" cy="4307680"/>
          </a:xfrm>
          <a:prstGeom prst="rect">
            <a:avLst/>
          </a:prstGeom>
        </p:spPr>
        <p:txBody>
          <a:bodyPr/>
          <a:lst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pPr>
              <a:lnSpc>
                <a:spcPct val="100000"/>
              </a:lnSpc>
            </a:pPr>
            <a:r>
              <a:rPr lang="en-US" sz="2800" dirty="0" smtClean="0"/>
              <a:t>136 Tests Defined in Version 5.8.</a:t>
            </a:r>
          </a:p>
          <a:p>
            <a:pPr>
              <a:lnSpc>
                <a:spcPct val="100000"/>
              </a:lnSpc>
            </a:pPr>
            <a:r>
              <a:rPr lang="en-US" sz="2800" dirty="0" smtClean="0"/>
              <a:t>Tests associate an object with a state(s).</a:t>
            </a:r>
          </a:p>
          <a:p>
            <a:pPr>
              <a:lnSpc>
                <a:spcPct val="80000"/>
              </a:lnSpc>
            </a:pPr>
            <a:r>
              <a:rPr lang="en-US" sz="2800" dirty="0" smtClean="0"/>
              <a:t>Define how many items must satisfy the object and how many of those matching items must satisfy the state(s).</a:t>
            </a:r>
          </a:p>
        </p:txBody>
      </p:sp>
    </p:spTree>
    <p:extLst>
      <p:ext uri="{BB962C8B-B14F-4D97-AF65-F5344CB8AC3E}">
        <p14:creationId xmlns:p14="http://schemas.microsoft.com/office/powerpoint/2010/main" val="357952253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10599" cy="533400"/>
          </a:xfrm>
        </p:spPr>
        <p:txBody>
          <a:bodyPr/>
          <a:lstStyle/>
          <a:p>
            <a:pPr algn="l"/>
            <a:r>
              <a:rPr lang="en-US" dirty="0" smtClean="0"/>
              <a:t>Test Example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4</a:t>
            </a:fld>
            <a:endParaRPr lang="en-US" dirty="0"/>
          </a:p>
        </p:txBody>
      </p:sp>
      <p:sp>
        <p:nvSpPr>
          <p:cNvPr id="7" name="TextBox 6"/>
          <p:cNvSpPr txBox="1"/>
          <p:nvPr/>
        </p:nvSpPr>
        <p:spPr>
          <a:xfrm>
            <a:off x="457200" y="914400"/>
            <a:ext cx="7805653" cy="4339649"/>
          </a:xfrm>
          <a:prstGeom prst="rect">
            <a:avLst/>
          </a:prstGeom>
          <a:noFill/>
        </p:spPr>
        <p:txBody>
          <a:bodyPr wrap="square" rtlCol="0">
            <a:spAutoFit/>
          </a:bodyPr>
          <a:lstStyle/>
          <a:p>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&lt;registry_test</a:t>
            </a: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&lt;object</a:t>
            </a:r>
            <a:r>
              <a:rPr lang="en-US" sz="1200" dirty="0">
                <a:solidFill>
                  <a:srgbClr val="F5844C"/>
                </a:solidFill>
                <a:latin typeface="Consolas"/>
                <a:cs typeface="Consolas"/>
              </a:rPr>
              <a:t> object_ref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&lt;state</a:t>
            </a:r>
            <a:r>
              <a:rPr lang="en-US" sz="1200" dirty="0">
                <a:solidFill>
                  <a:srgbClr val="F5844C"/>
                </a:solidFill>
                <a:latin typeface="Consolas"/>
                <a:cs typeface="Consolas"/>
              </a:rPr>
              <a:t> state_ref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&lt;/registry_test&gt;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&lt;type&gt;</a:t>
            </a:r>
            <a:r>
              <a:rPr lang="en-US" sz="1200" dirty="0">
                <a:solidFill>
                  <a:srgbClr val="000000"/>
                </a:solidFill>
                <a:latin typeface="Consolas"/>
                <a:cs typeface="Consolas"/>
              </a:rPr>
              <a:t>reg_sz</a:t>
            </a:r>
            <a:r>
              <a:rPr lang="en-US" sz="1200" dirty="0">
                <a:solidFill>
                  <a:srgbClr val="000096"/>
                </a:solidFill>
                <a:latin typeface="Consolas"/>
                <a:cs typeface="Consolas"/>
              </a:rPr>
              <a:t>&lt;/type&gt;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&lt;value&gt;</a:t>
            </a:r>
            <a:r>
              <a:rPr lang="en-US" sz="1200" dirty="0">
                <a:solidFill>
                  <a:srgbClr val="000000"/>
                </a:solidFill>
                <a:latin typeface="Consolas"/>
                <a:cs typeface="Consolas"/>
              </a:rPr>
              <a:t>test</a:t>
            </a:r>
            <a:r>
              <a:rPr lang="en-US" sz="1200" dirty="0">
                <a:solidFill>
                  <a:srgbClr val="000096"/>
                </a:solidFill>
                <a:latin typeface="Consolas"/>
                <a:cs typeface="Consolas"/>
              </a:rPr>
              <a:t>&lt;/value&gt;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i="1" dirty="0">
              <a:latin typeface="Consolas"/>
              <a:cs typeface="Consolas"/>
            </a:endParaRPr>
          </a:p>
        </p:txBody>
      </p:sp>
      <p:sp>
        <p:nvSpPr>
          <p:cNvPr id="8" name="Rounded Rectangle 7"/>
          <p:cNvSpPr/>
          <p:nvPr/>
        </p:nvSpPr>
        <p:spPr>
          <a:xfrm>
            <a:off x="690146" y="1159675"/>
            <a:ext cx="2384773" cy="202521"/>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9" name="Rounded Rectangle 8"/>
          <p:cNvSpPr/>
          <p:nvPr/>
        </p:nvSpPr>
        <p:spPr>
          <a:xfrm>
            <a:off x="695667" y="2266895"/>
            <a:ext cx="6644263" cy="19245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10" name="Rounded Rectangle 9"/>
          <p:cNvSpPr/>
          <p:nvPr/>
        </p:nvSpPr>
        <p:spPr>
          <a:xfrm>
            <a:off x="682435" y="3536949"/>
            <a:ext cx="6567630" cy="203403"/>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787742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10599" cy="533400"/>
          </a:xfrm>
        </p:spPr>
        <p:txBody>
          <a:bodyPr/>
          <a:lstStyle/>
          <a:p>
            <a:pPr algn="l"/>
            <a:r>
              <a:rPr lang="en-US" dirty="0" smtClean="0"/>
              <a:t>Test Example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5</a:t>
            </a:fld>
            <a:endParaRPr lang="en-US" dirty="0"/>
          </a:p>
        </p:txBody>
      </p:sp>
      <p:sp>
        <p:nvSpPr>
          <p:cNvPr id="7" name="TextBox 6"/>
          <p:cNvSpPr txBox="1"/>
          <p:nvPr/>
        </p:nvSpPr>
        <p:spPr>
          <a:xfrm>
            <a:off x="457200" y="914400"/>
            <a:ext cx="7805653" cy="4524314"/>
          </a:xfrm>
          <a:prstGeom prst="rect">
            <a:avLst/>
          </a:prstGeom>
          <a:noFill/>
        </p:spPr>
        <p:txBody>
          <a:bodyPr wrap="square" rtlCol="0">
            <a:spAutoFit/>
          </a:bodyPr>
          <a:lstStyle/>
          <a:p>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&lt;registry_test</a:t>
            </a: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&lt;object</a:t>
            </a:r>
            <a:r>
              <a:rPr lang="en-US" sz="1200" dirty="0">
                <a:solidFill>
                  <a:srgbClr val="F5844C"/>
                </a:solidFill>
                <a:latin typeface="Consolas"/>
                <a:cs typeface="Consolas"/>
              </a:rPr>
              <a:t> object_ref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&lt;state</a:t>
            </a:r>
            <a:r>
              <a:rPr lang="en-US" sz="1200" dirty="0">
                <a:solidFill>
                  <a:srgbClr val="F5844C"/>
                </a:solidFill>
                <a:latin typeface="Consolas"/>
                <a:cs typeface="Consolas"/>
              </a:rPr>
              <a:t> state_ref</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&lt;/registry_test&gt;</a:t>
            </a:r>
            <a:r>
              <a:rPr lang="en-US" sz="1200" dirty="0">
                <a:solidFill>
                  <a:srgbClr val="000000"/>
                </a:solidFill>
                <a:latin typeface="Consolas"/>
                <a:cs typeface="Consolas"/>
              </a:rPr>
              <a:t>        </a:t>
            </a:r>
            <a:br>
              <a:rPr lang="en-US" sz="1200" dirty="0">
                <a:solidFill>
                  <a:srgbClr val="000000"/>
                </a:solidFill>
                <a:latin typeface="Consolas"/>
                <a:cs typeface="Consolas"/>
              </a:rPr>
            </a:br>
            <a:r>
              <a:rPr lang="en-US" sz="1200" dirty="0">
                <a:solidFill>
                  <a:srgbClr val="000096"/>
                </a:solidFill>
                <a:latin typeface="Consolas"/>
                <a:cs typeface="Consolas"/>
              </a:rPr>
              <a:t>&lt;/tests&gt;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"oval:org.example.oval:obj:1"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&lt;/registry_object&gt;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&lt;/objects&gt;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"oval:org.example.oval:ste:1"</a:t>
            </a:r>
            <a:r>
              <a:rPr lang="en-US" sz="1200" dirty="0">
                <a:solidFill>
                  <a:srgbClr val="F5844C"/>
                </a:solidFill>
                <a:latin typeface="Consolas"/>
                <a:cs typeface="Consolas"/>
              </a:rPr>
              <a:t> version</a:t>
            </a:r>
            <a:r>
              <a:rPr lang="en-US" sz="1200" dirty="0">
                <a:solidFill>
                  <a:srgbClr val="FF8040"/>
                </a:solidFill>
                <a:latin typeface="Consolas"/>
                <a:cs typeface="Consolas"/>
              </a:rPr>
              <a:t>=</a:t>
            </a:r>
            <a:r>
              <a:rPr lang="en-US" sz="1200" dirty="0">
                <a:solidFill>
                  <a:srgbClr val="993300"/>
                </a:solidFill>
                <a:latin typeface="Consolas"/>
                <a:cs typeface="Consolas"/>
              </a:rPr>
              <a:t>"1"</a:t>
            </a:r>
            <a:r>
              <a:rPr lang="en-US" sz="1200" dirty="0">
                <a:solidFill>
                  <a:srgbClr val="F5844C"/>
                </a:solidFill>
                <a:latin typeface="Consolas"/>
                <a:cs typeface="Consolas"/>
              </a:rPr>
              <a:t> xmlns</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&lt;hive&gt;</a:t>
            </a:r>
            <a:r>
              <a:rPr lang="en-US" sz="1200" dirty="0">
                <a:solidFill>
                  <a:srgbClr val="000000"/>
                </a:solidFill>
                <a:latin typeface="Consolas"/>
                <a:cs typeface="Consolas"/>
              </a:rPr>
              <a:t>HKEY_LOCAL_MACHINE</a:t>
            </a:r>
            <a:r>
              <a:rPr lang="en-US" sz="1200" dirty="0">
                <a:solidFill>
                  <a:srgbClr val="000096"/>
                </a:solidFill>
                <a:latin typeface="Consolas"/>
                <a:cs typeface="Consolas"/>
              </a:rPr>
              <a:t>&lt;/hive&gt;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&lt;key&gt;</a:t>
            </a:r>
            <a:r>
              <a:rPr lang="en-US" sz="1200" dirty="0">
                <a:solidFill>
                  <a:srgbClr val="000000"/>
                </a:solidFill>
                <a:latin typeface="Consolas"/>
                <a:cs typeface="Consolas"/>
              </a:rPr>
              <a:t>SOFTWARE\Example</a:t>
            </a:r>
            <a:r>
              <a:rPr lang="en-US" sz="1200" dirty="0">
                <a:solidFill>
                  <a:srgbClr val="000096"/>
                </a:solidFill>
                <a:latin typeface="Consolas"/>
                <a:cs typeface="Consolas"/>
              </a:rPr>
              <a:t>&lt;/key&gt;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&lt;name&gt;</a:t>
            </a:r>
            <a:r>
              <a:rPr lang="en-US" sz="1200" dirty="0">
                <a:solidFill>
                  <a:srgbClr val="000000"/>
                </a:solidFill>
                <a:latin typeface="Consolas"/>
                <a:cs typeface="Consolas"/>
              </a:rPr>
              <a:t>Example</a:t>
            </a:r>
            <a:r>
              <a:rPr lang="en-US" sz="1200" dirty="0">
                <a:solidFill>
                  <a:srgbClr val="000096"/>
                </a:solidFill>
                <a:latin typeface="Consolas"/>
                <a:cs typeface="Consolas"/>
              </a:rPr>
              <a:t>&lt;/name&gt;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&lt;type&gt;</a:t>
            </a:r>
            <a:r>
              <a:rPr lang="en-US" sz="1200" dirty="0">
                <a:solidFill>
                  <a:srgbClr val="000000"/>
                </a:solidFill>
                <a:latin typeface="Consolas"/>
                <a:cs typeface="Consolas"/>
              </a:rPr>
              <a:t>reg_sz</a:t>
            </a:r>
            <a:r>
              <a:rPr lang="en-US" sz="1200" dirty="0">
                <a:solidFill>
                  <a:srgbClr val="000096"/>
                </a:solidFill>
                <a:latin typeface="Consolas"/>
                <a:cs typeface="Consolas"/>
              </a:rPr>
              <a:t>&lt;/type&gt;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&lt;value&gt;</a:t>
            </a:r>
            <a:r>
              <a:rPr lang="en-US" sz="1200" dirty="0">
                <a:solidFill>
                  <a:srgbClr val="000000"/>
                </a:solidFill>
                <a:latin typeface="Consolas"/>
                <a:cs typeface="Consolas"/>
              </a:rPr>
              <a:t>test</a:t>
            </a:r>
            <a:r>
              <a:rPr lang="en-US" sz="1200" dirty="0">
                <a:solidFill>
                  <a:srgbClr val="000096"/>
                </a:solidFill>
                <a:latin typeface="Consolas"/>
                <a:cs typeface="Consolas"/>
              </a:rPr>
              <a:t>&lt;/value&gt;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&lt;/registry_state&gt;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&lt;/states&gt;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a:latin typeface="Consolas"/>
              <a:cs typeface="Consolas"/>
            </a:endParaRPr>
          </a:p>
        </p:txBody>
      </p:sp>
      <p:cxnSp>
        <p:nvCxnSpPr>
          <p:cNvPr id="6" name="Curved Connector 5"/>
          <p:cNvCxnSpPr/>
          <p:nvPr/>
        </p:nvCxnSpPr>
        <p:spPr bwMode="auto">
          <a:xfrm>
            <a:off x="5542622" y="1415589"/>
            <a:ext cx="1918088" cy="926086"/>
          </a:xfrm>
          <a:prstGeom prst="curvedConnector3">
            <a:avLst>
              <a:gd name="adj1" fmla="val 141035"/>
            </a:avLst>
          </a:prstGeom>
          <a:solidFill>
            <a:srgbClr val="FFCC99"/>
          </a:solidFill>
          <a:ln w="12700" cap="flat" cmpd="sng" algn="ctr">
            <a:solidFill>
              <a:srgbClr val="000000"/>
            </a:solidFill>
            <a:prstDash val="solid"/>
            <a:round/>
            <a:headEnd type="none" w="med" len="med"/>
            <a:tailEnd type="arrow"/>
          </a:ln>
          <a:effectLst/>
        </p:spPr>
      </p:cxnSp>
      <p:cxnSp>
        <p:nvCxnSpPr>
          <p:cNvPr id="46" name="Curved Connector 45"/>
          <p:cNvCxnSpPr/>
          <p:nvPr/>
        </p:nvCxnSpPr>
        <p:spPr bwMode="auto">
          <a:xfrm>
            <a:off x="5410338" y="1640496"/>
            <a:ext cx="2023916" cy="1984470"/>
          </a:xfrm>
          <a:prstGeom prst="curvedConnector3">
            <a:avLst>
              <a:gd name="adj1" fmla="val 153922"/>
            </a:avLst>
          </a:prstGeom>
          <a:solidFill>
            <a:srgbClr val="FFCC99"/>
          </a:solidFill>
          <a:ln w="12700" cap="flat" cmpd="sng" algn="ctr">
            <a:solidFill>
              <a:srgbClr val="000000"/>
            </a:solidFill>
            <a:prstDash val="solid"/>
            <a:round/>
            <a:headEnd type="none" w="med" len="med"/>
            <a:tailEnd type="arrow"/>
          </a:ln>
          <a:effectLst/>
        </p:spPr>
      </p:cxnSp>
    </p:spTree>
    <p:extLst>
      <p:ext uri="{BB962C8B-B14F-4D97-AF65-F5344CB8AC3E}">
        <p14:creationId xmlns:p14="http://schemas.microsoft.com/office/powerpoint/2010/main" val="42476049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842761" y="4463465"/>
            <a:ext cx="6786072" cy="1278689"/>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457200" y="381000"/>
            <a:ext cx="8610599" cy="533400"/>
          </a:xfrm>
        </p:spPr>
        <p:txBody>
          <a:bodyPr/>
          <a:lstStyle/>
          <a:p>
            <a:pPr algn="l"/>
            <a:r>
              <a:rPr lang="en-US" dirty="0" smtClean="0"/>
              <a:t>Schema Example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6</a:t>
            </a:fld>
            <a:endParaRPr lang="en-US" dirty="0"/>
          </a:p>
        </p:txBody>
      </p:sp>
      <p:sp>
        <p:nvSpPr>
          <p:cNvPr id="4" name="Rectangle 3"/>
          <p:cNvSpPr/>
          <p:nvPr/>
        </p:nvSpPr>
        <p:spPr>
          <a:xfrm>
            <a:off x="457200" y="914400"/>
            <a:ext cx="9516870" cy="5147857"/>
          </a:xfrm>
          <a:prstGeom prst="rect">
            <a:avLst/>
          </a:prstGeom>
        </p:spPr>
        <p:txBody>
          <a:bodyPr wrap="square">
            <a:noAutofit/>
          </a:bodyPr>
          <a:lstStyle/>
          <a:p>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"version_test"</a:t>
            </a:r>
            <a:r>
              <a:rPr lang="en-US" sz="1200" dirty="0">
                <a:solidFill>
                  <a:srgbClr val="F5844C"/>
                </a:solidFill>
                <a:latin typeface="Consolas"/>
                <a:cs typeface="Consolas"/>
              </a:rPr>
              <a:t> substitutionGroup</a:t>
            </a:r>
            <a:r>
              <a:rPr lang="en-US" sz="1200" dirty="0">
                <a:solidFill>
                  <a:srgbClr val="FF8040"/>
                </a:solidFill>
                <a:latin typeface="Consolas"/>
                <a:cs typeface="Consolas"/>
              </a:rPr>
              <a:t>=</a:t>
            </a:r>
            <a:r>
              <a:rPr lang="en-US" sz="1200" dirty="0">
                <a:solidFill>
                  <a:srgbClr val="993300"/>
                </a:solidFill>
                <a:latin typeface="Consolas"/>
                <a:cs typeface="Consolas"/>
              </a:rPr>
              <a:t>"oval-def:test"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"catos-def_version_test"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"catos-def:version_test/catos-def:object"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the object child element must ...</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"catos-def:version_test/catos-def:state"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a:t>
            </a:r>
            <a:r>
              <a:rPr lang="en-US" sz="1200" dirty="0">
                <a:solidFill>
                  <a:srgbClr val="000096"/>
                </a:solidFill>
                <a:latin typeface="Consolas"/>
                <a:cs typeface="Consolas"/>
              </a:rPr>
              <a:t>&gt;</a:t>
            </a:r>
            <a:r>
              <a:rPr lang="en-US" sz="1200" dirty="0">
                <a:solidFill>
                  <a:srgbClr val="000000"/>
                </a:solidFill>
                <a:latin typeface="Consolas"/>
                <a:cs typeface="Consolas"/>
              </a:rPr>
              <a:t>the state child element must ...</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&lt;xsd:complexContent&gt;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a:t>
            </a:r>
            <a:r>
              <a:rPr lang="en-US" sz="1200" dirty="0">
                <a:solidFill>
                  <a:srgbClr val="F5844C"/>
                </a:solidFill>
                <a:latin typeface="Consolas"/>
                <a:cs typeface="Consolas"/>
              </a:rPr>
              <a:t> base</a:t>
            </a:r>
            <a:r>
              <a:rPr lang="en-US" sz="1200" dirty="0">
                <a:solidFill>
                  <a:srgbClr val="FF8040"/>
                </a:solidFill>
                <a:latin typeface="Consolas"/>
                <a:cs typeface="Consolas"/>
              </a:rPr>
              <a:t>=</a:t>
            </a:r>
            <a:r>
              <a:rPr lang="en-US" sz="1200" dirty="0">
                <a:solidFill>
                  <a:srgbClr val="993300"/>
                </a:solidFill>
                <a:latin typeface="Consolas"/>
                <a:cs typeface="Consolas"/>
              </a:rPr>
              <a:t>"oval-def:TestType"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"object"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"oval-def:ObjectRefType"</a:t>
            </a:r>
            <a:r>
              <a:rPr lang="en-US" sz="1200" dirty="0">
                <a:solidFill>
                  <a:srgbClr val="F5844C"/>
                </a:solidFill>
                <a:latin typeface="Consolas"/>
                <a:cs typeface="Consolas"/>
              </a:rPr>
              <a:t> </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"oval-def:StateRefType"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"unbounded"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&lt;/xsd:complexContent&gt;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96"/>
                </a:solidFill>
                <a:latin typeface="Consolas"/>
                <a:cs typeface="Consolas"/>
              </a:rPr>
              <a:t>&lt;/xsd:element&gt;</a:t>
            </a:r>
            <a:endParaRPr lang="en-US" sz="1200" dirty="0">
              <a:latin typeface="Consolas"/>
              <a:cs typeface="Consolas"/>
            </a:endParaRPr>
          </a:p>
        </p:txBody>
      </p:sp>
    </p:spTree>
    <p:extLst>
      <p:ext uri="{BB962C8B-B14F-4D97-AF65-F5344CB8AC3E}">
        <p14:creationId xmlns:p14="http://schemas.microsoft.com/office/powerpoint/2010/main" val="3140637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10599" cy="533400"/>
          </a:xfrm>
        </p:spPr>
        <p:txBody>
          <a:bodyPr/>
          <a:lstStyle/>
          <a:p>
            <a:pPr algn="l"/>
            <a:r>
              <a:rPr lang="en-US" dirty="0" smtClean="0"/>
              <a:t>Schematron Example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7</a:t>
            </a:fld>
            <a:endParaRPr lang="en-US" dirty="0"/>
          </a:p>
        </p:txBody>
      </p:sp>
      <p:sp>
        <p:nvSpPr>
          <p:cNvPr id="4" name="Rectangle 3"/>
          <p:cNvSpPr/>
          <p:nvPr/>
        </p:nvSpPr>
        <p:spPr>
          <a:xfrm>
            <a:off x="457200" y="914400"/>
            <a:ext cx="8458613" cy="5147857"/>
          </a:xfrm>
          <a:prstGeom prst="rect">
            <a:avLst/>
          </a:prstGeom>
        </p:spPr>
        <p:txBody>
          <a:bodyPr wrap="square">
            <a:noAutofit/>
          </a:bodyPr>
          <a:lstStyle/>
          <a:p>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"version_test"</a:t>
            </a:r>
            <a:r>
              <a:rPr lang="en-US" sz="1200" dirty="0">
                <a:solidFill>
                  <a:srgbClr val="F5844C"/>
                </a:solidFill>
                <a:latin typeface="Consolas"/>
                <a:cs typeface="Consolas"/>
              </a:rPr>
              <a:t> substitutionGroup</a:t>
            </a:r>
            <a:r>
              <a:rPr lang="en-US" sz="1200" dirty="0">
                <a:solidFill>
                  <a:srgbClr val="FF8040"/>
                </a:solidFill>
                <a:latin typeface="Consolas"/>
                <a:cs typeface="Consolas"/>
              </a:rPr>
              <a:t>=</a:t>
            </a:r>
            <a:r>
              <a:rPr lang="en-US" sz="1200" dirty="0">
                <a:solidFill>
                  <a:srgbClr val="993300"/>
                </a:solidFill>
                <a:latin typeface="Consolas"/>
                <a:cs typeface="Consolas"/>
              </a:rPr>
              <a:t>"oval-def:test"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"catos-def_version_test"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"catos-def:version_test/catos-def:object"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"@object_ref=ancestor::oval-def:oval_definitions/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oval-def:objects/catos-def:version_object/@id"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"catos-def:version_test/catos-def:state"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"@state_ref=ancestor::oval-def:oval_definitions/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oval-def:states/catos-def:version_state/@id"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&lt;xsd:complexContent&gt;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a:t>
            </a:r>
            <a:r>
              <a:rPr lang="en-US" sz="1200" dirty="0">
                <a:solidFill>
                  <a:srgbClr val="F5844C"/>
                </a:solidFill>
                <a:latin typeface="Consolas"/>
                <a:cs typeface="Consolas"/>
              </a:rPr>
              <a:t> base</a:t>
            </a:r>
            <a:r>
              <a:rPr lang="en-US" sz="1200" dirty="0">
                <a:solidFill>
                  <a:srgbClr val="FF8040"/>
                </a:solidFill>
                <a:latin typeface="Consolas"/>
                <a:cs typeface="Consolas"/>
              </a:rPr>
              <a:t>=</a:t>
            </a:r>
            <a:r>
              <a:rPr lang="en-US" sz="1200" dirty="0">
                <a:solidFill>
                  <a:srgbClr val="993300"/>
                </a:solidFill>
                <a:latin typeface="Consolas"/>
                <a:cs typeface="Consolas"/>
              </a:rPr>
              <a:t>"oval-def:TestType"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"object"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"oval-def:ObjectRefType"</a:t>
            </a:r>
            <a:r>
              <a:rPr lang="en-US" sz="1200" dirty="0">
                <a:solidFill>
                  <a:srgbClr val="F5844C"/>
                </a:solidFill>
                <a:latin typeface="Consolas"/>
                <a:cs typeface="Consolas"/>
              </a:rPr>
              <a:t> </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"oval-def:StateRefType"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"unbounded"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&lt;/xsd:extension&gt;</a:t>
            </a:r>
            <a:endParaRPr lang="en-US" sz="1200" dirty="0">
              <a:solidFill>
                <a:srgbClr val="000000"/>
              </a:solidFill>
              <a:latin typeface="Consolas"/>
              <a:cs typeface="Consolas"/>
            </a:endParaRPr>
          </a:p>
        </p:txBody>
      </p:sp>
      <p:sp>
        <p:nvSpPr>
          <p:cNvPr id="5" name="Rounded Rectangle 4"/>
          <p:cNvSpPr/>
          <p:nvPr/>
        </p:nvSpPr>
        <p:spPr>
          <a:xfrm>
            <a:off x="635810" y="2259190"/>
            <a:ext cx="7328427" cy="1847571"/>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40675979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10599" cy="533400"/>
          </a:xfrm>
        </p:spPr>
        <p:txBody>
          <a:bodyPr/>
          <a:lstStyle/>
          <a:p>
            <a:pPr algn="l"/>
            <a:r>
              <a:rPr lang="en-US" dirty="0" smtClean="0"/>
              <a:t>Schematron Example</a:t>
            </a:r>
            <a:endParaRPr lang="en-US" dirty="0"/>
          </a:p>
        </p:txBody>
      </p:sp>
      <p:sp>
        <p:nvSpPr>
          <p:cNvPr id="3" name="Slide Number Placeholder 2"/>
          <p:cNvSpPr>
            <a:spLocks noGrp="1"/>
          </p:cNvSpPr>
          <p:nvPr>
            <p:ph type="sldNum" sz="quarter" idx="10"/>
          </p:nvPr>
        </p:nvSpPr>
        <p:spPr/>
        <p:txBody>
          <a:bodyPr/>
          <a:lstStyle/>
          <a:p>
            <a:pPr>
              <a:defRPr/>
            </a:pPr>
            <a:fld id="{FA05C61B-3F68-430E-8AB1-7B160BB9D61B}" type="slidenum">
              <a:rPr lang="en-US" smtClean="0"/>
              <a:pPr>
                <a:defRPr/>
              </a:pPr>
              <a:t>8</a:t>
            </a:fld>
            <a:endParaRPr lang="en-US" dirty="0"/>
          </a:p>
        </p:txBody>
      </p:sp>
      <p:sp>
        <p:nvSpPr>
          <p:cNvPr id="4" name="Rectangle 3"/>
          <p:cNvSpPr/>
          <p:nvPr/>
        </p:nvSpPr>
        <p:spPr>
          <a:xfrm>
            <a:off x="457200" y="914400"/>
            <a:ext cx="8458613" cy="5147857"/>
          </a:xfrm>
          <a:prstGeom prst="rect">
            <a:avLst/>
          </a:prstGeom>
        </p:spPr>
        <p:txBody>
          <a:bodyPr wrap="square">
            <a:noAutofit/>
          </a:bodyPr>
          <a:lstStyle/>
          <a:p>
            <a:r>
              <a:rPr lang="en-US" sz="1200" dirty="0" smtClean="0">
                <a:solidFill>
                  <a:srgbClr val="000096"/>
                </a:solidFill>
                <a:latin typeface="Consolas"/>
                <a:cs typeface="Consolas"/>
              </a:rPr>
              <a:t>&lt;</a:t>
            </a:r>
            <a:r>
              <a:rPr lang="en-US" sz="1200" dirty="0">
                <a:solidFill>
                  <a:srgbClr val="000096"/>
                </a:solidFill>
                <a:latin typeface="Consolas"/>
                <a:cs typeface="Consolas"/>
              </a:rPr>
              <a: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"version_test"</a:t>
            </a:r>
            <a:r>
              <a:rPr lang="en-US" sz="1200" dirty="0">
                <a:solidFill>
                  <a:srgbClr val="F5844C"/>
                </a:solidFill>
                <a:latin typeface="Consolas"/>
                <a:cs typeface="Consolas"/>
              </a:rPr>
              <a:t> substitutionGroup</a:t>
            </a:r>
            <a:r>
              <a:rPr lang="en-US" sz="1200" dirty="0">
                <a:solidFill>
                  <a:srgbClr val="FF8040"/>
                </a:solidFill>
                <a:latin typeface="Consolas"/>
                <a:cs typeface="Consolas"/>
              </a:rPr>
              <a:t>=</a:t>
            </a:r>
            <a:r>
              <a:rPr lang="en-US" sz="1200" dirty="0">
                <a:solidFill>
                  <a:srgbClr val="993300"/>
                </a:solidFill>
                <a:latin typeface="Consolas"/>
                <a:cs typeface="Consolas"/>
              </a:rPr>
              <a:t>"oval-def:test"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a:t>
            </a:r>
            <a:r>
              <a:rPr lang="en-US" sz="1200" dirty="0">
                <a:solidFill>
                  <a:srgbClr val="000096"/>
                </a:solidFill>
                <a:latin typeface="Consolas"/>
                <a:cs typeface="Consolas"/>
              </a:rPr>
              <a:t>&lt;/xsd:documentation&gt;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a:t>
            </a:r>
            <a:r>
              <a:rPr lang="en-US" sz="1200" dirty="0">
                <a:solidFill>
                  <a:srgbClr val="000096"/>
                </a:solidFill>
                <a:latin typeface="Consolas"/>
                <a:cs typeface="Consolas"/>
              </a:rPr>
              <a:t>&lt;/oval:element_mapping&gt;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a:t>
            </a:r>
            <a:r>
              <a:rPr lang="en-US" sz="1200" dirty="0">
                <a:solidFill>
                  <a:srgbClr val="F5844C"/>
                </a:solidFill>
                <a:latin typeface="Consolas"/>
                <a:cs typeface="Consolas"/>
              </a:rPr>
              <a:t> id</a:t>
            </a:r>
            <a:r>
              <a:rPr lang="en-US" sz="1200" dirty="0">
                <a:solidFill>
                  <a:srgbClr val="FF8040"/>
                </a:solidFill>
                <a:latin typeface="Consolas"/>
                <a:cs typeface="Consolas"/>
              </a:rPr>
              <a:t>=</a:t>
            </a:r>
            <a:r>
              <a:rPr lang="en-US" sz="1200" dirty="0">
                <a:solidFill>
                  <a:srgbClr val="993300"/>
                </a:solidFill>
                <a:latin typeface="Consolas"/>
                <a:cs typeface="Consolas"/>
              </a:rPr>
              <a:t>"catos-def_version_test"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"catos-def:version_test/catos-def:object"</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"@object_ref=ancestor::oval-def:oval_definitions/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oval-def:objects/catos-def:version_object/@id"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a:t>
            </a:r>
            <a:r>
              <a:rPr lang="en-US" sz="1200" dirty="0">
                <a:solidFill>
                  <a:srgbClr val="F5844C"/>
                </a:solidFill>
                <a:latin typeface="Consolas"/>
                <a:cs typeface="Consolas"/>
              </a:rPr>
              <a:t> context</a:t>
            </a:r>
            <a:r>
              <a:rPr lang="en-US" sz="1200" dirty="0">
                <a:solidFill>
                  <a:srgbClr val="FF8040"/>
                </a:solidFill>
                <a:latin typeface="Consolas"/>
                <a:cs typeface="Consolas"/>
              </a:rPr>
              <a:t>=</a:t>
            </a:r>
            <a:r>
              <a:rPr lang="en-US" sz="1200" dirty="0">
                <a:solidFill>
                  <a:srgbClr val="993300"/>
                </a:solidFill>
                <a:latin typeface="Consolas"/>
                <a:cs typeface="Consolas"/>
              </a:rPr>
              <a:t>"catos-def:version_test/catos-def:state"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&lt;sch:assert</a:t>
            </a:r>
            <a:r>
              <a:rPr lang="en-US" sz="1200" dirty="0">
                <a:solidFill>
                  <a:srgbClr val="F5844C"/>
                </a:solidFill>
                <a:latin typeface="Consolas"/>
                <a:cs typeface="Consolas"/>
              </a:rPr>
              <a:t> test</a:t>
            </a:r>
            <a:r>
              <a:rPr lang="en-US" sz="1200" dirty="0">
                <a:solidFill>
                  <a:srgbClr val="FF8040"/>
                </a:solidFill>
                <a:latin typeface="Consolas"/>
                <a:cs typeface="Consolas"/>
              </a:rPr>
              <a:t>=</a:t>
            </a:r>
            <a:r>
              <a:rPr lang="en-US" sz="1200" dirty="0">
                <a:solidFill>
                  <a:srgbClr val="993300"/>
                </a:solidFill>
                <a:latin typeface="Consolas"/>
                <a:cs typeface="Consolas"/>
              </a:rPr>
              <a:t>"@state_ref=ancestor::oval-def:oval_definitions/</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993300"/>
                </a:solidFill>
                <a:latin typeface="Consolas"/>
                <a:cs typeface="Consolas"/>
              </a:rPr>
              <a:t>            oval-def:states/catos-def:version_state/@id"</a:t>
            </a:r>
            <a:r>
              <a:rPr lang="en-US" sz="1200" dirty="0">
                <a:solidFill>
                  <a:srgbClr val="000096"/>
                </a:solidFill>
                <a:latin typeface="Consolas"/>
                <a:cs typeface="Consolas"/>
              </a:rPr>
              <a:t>&gt;</a:t>
            </a:r>
            <a:r>
              <a:rPr lang="en-US" sz="1200" dirty="0">
                <a:solidFill>
                  <a:srgbClr val="000000"/>
                </a:solidFill>
                <a:latin typeface="Consolas"/>
                <a:cs typeface="Consolas"/>
              </a:rPr>
              <a:t>...</a:t>
            </a:r>
            <a:r>
              <a:rPr lang="en-US" sz="1200" dirty="0">
                <a:solidFill>
                  <a:srgbClr val="000096"/>
                </a:solidFill>
                <a:latin typeface="Consolas"/>
                <a:cs typeface="Consolas"/>
              </a:rPr>
              <a:t>&lt;/sch:assert&gt;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&lt;/sch:rule&gt;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&lt;/sch:pattern&gt;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&lt;/xsd:appinfo&gt;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&lt;/xsd:annotation&gt;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&lt;xsd:complexType&gt;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&lt;xsd:complexContent&gt;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a:t>
            </a:r>
            <a:r>
              <a:rPr lang="en-US" sz="1200" dirty="0">
                <a:solidFill>
                  <a:srgbClr val="F5844C"/>
                </a:solidFill>
                <a:latin typeface="Consolas"/>
                <a:cs typeface="Consolas"/>
              </a:rPr>
              <a:t> base</a:t>
            </a:r>
            <a:r>
              <a:rPr lang="en-US" sz="1200" dirty="0">
                <a:solidFill>
                  <a:srgbClr val="FF8040"/>
                </a:solidFill>
                <a:latin typeface="Consolas"/>
                <a:cs typeface="Consolas"/>
              </a:rPr>
              <a:t>=</a:t>
            </a:r>
            <a:r>
              <a:rPr lang="en-US" sz="1200" dirty="0">
                <a:solidFill>
                  <a:srgbClr val="993300"/>
                </a:solidFill>
                <a:latin typeface="Consolas"/>
                <a:cs typeface="Consolas"/>
              </a:rPr>
              <a:t>"oval-def:TestType"</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"object"</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"oval-def:ObjectRefType"</a:t>
            </a:r>
            <a:r>
              <a:rPr lang="en-US" sz="1200" dirty="0">
                <a:solidFill>
                  <a:srgbClr val="F5844C"/>
                </a:solidFill>
                <a:latin typeface="Consolas"/>
                <a:cs typeface="Consolas"/>
              </a:rPr>
              <a:t> </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&lt;xsd:element</a:t>
            </a:r>
            <a:r>
              <a:rPr lang="en-US" sz="1200" dirty="0">
                <a:solidFill>
                  <a:srgbClr val="F5844C"/>
                </a:solidFill>
                <a:latin typeface="Consolas"/>
                <a:cs typeface="Consolas"/>
              </a:rPr>
              <a:t> name</a:t>
            </a:r>
            <a:r>
              <a:rPr lang="en-US" sz="1200" dirty="0">
                <a:solidFill>
                  <a:srgbClr val="FF8040"/>
                </a:solidFill>
                <a:latin typeface="Consolas"/>
                <a:cs typeface="Consolas"/>
              </a:rPr>
              <a:t>=</a:t>
            </a:r>
            <a:r>
              <a:rPr lang="en-US" sz="1200" dirty="0">
                <a:solidFill>
                  <a:srgbClr val="993300"/>
                </a:solidFill>
                <a:latin typeface="Consolas"/>
                <a:cs typeface="Consolas"/>
              </a:rPr>
              <a:t>"state"</a:t>
            </a:r>
            <a:r>
              <a:rPr lang="en-US" sz="1200" dirty="0">
                <a:solidFill>
                  <a:srgbClr val="F5844C"/>
                </a:solidFill>
                <a:latin typeface="Consolas"/>
                <a:cs typeface="Consolas"/>
              </a:rPr>
              <a:t> type</a:t>
            </a:r>
            <a:r>
              <a:rPr lang="en-US" sz="1200" dirty="0">
                <a:solidFill>
                  <a:srgbClr val="FF8040"/>
                </a:solidFill>
                <a:latin typeface="Consolas"/>
                <a:cs typeface="Consolas"/>
              </a:rPr>
              <a:t>=</a:t>
            </a:r>
            <a:r>
              <a:rPr lang="en-US" sz="1200" dirty="0">
                <a:solidFill>
                  <a:srgbClr val="993300"/>
                </a:solidFill>
                <a:latin typeface="Consolas"/>
                <a:cs typeface="Consolas"/>
              </a:rPr>
              <a:t>"oval-def:StateRefType"</a:t>
            </a:r>
            <a:r>
              <a:rPr lang="en-US" sz="1200" dirty="0">
                <a:solidFill>
                  <a:srgbClr val="F5844C"/>
                </a:solidFill>
                <a:latin typeface="Consolas"/>
                <a:cs typeface="Consolas"/>
              </a:rPr>
              <a:t> minOccurs</a:t>
            </a:r>
            <a:r>
              <a:rPr lang="en-US" sz="1200" dirty="0">
                <a:solidFill>
                  <a:srgbClr val="FF8040"/>
                </a:solidFill>
                <a:latin typeface="Consolas"/>
                <a:cs typeface="Consolas"/>
              </a:rPr>
              <a:t>=</a:t>
            </a:r>
            <a:r>
              <a:rPr lang="en-US" sz="1200" dirty="0">
                <a:solidFill>
                  <a:srgbClr val="993300"/>
                </a:solidFill>
                <a:latin typeface="Consolas"/>
                <a:cs typeface="Consolas"/>
              </a:rPr>
              <a:t>"0"</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F5844C"/>
                </a:solidFill>
                <a:latin typeface="Consolas"/>
                <a:cs typeface="Consolas"/>
              </a:rPr>
              <a:t>            maxOccurs</a:t>
            </a:r>
            <a:r>
              <a:rPr lang="en-US" sz="1200" dirty="0">
                <a:solidFill>
                  <a:srgbClr val="FF8040"/>
                </a:solidFill>
                <a:latin typeface="Consolas"/>
                <a:cs typeface="Consolas"/>
              </a:rPr>
              <a:t>=</a:t>
            </a:r>
            <a:r>
              <a:rPr lang="en-US" sz="1200" dirty="0">
                <a:solidFill>
                  <a:srgbClr val="993300"/>
                </a:solidFill>
                <a:latin typeface="Consolas"/>
                <a:cs typeface="Consolas"/>
              </a:rPr>
              <a:t>"unbounded"</a:t>
            </a:r>
            <a:r>
              <a:rPr lang="en-US" sz="1200" dirty="0">
                <a:solidFill>
                  <a:srgbClr val="000096"/>
                </a:solidFill>
                <a:latin typeface="Consolas"/>
                <a:cs typeface="Consolas"/>
              </a:rPr>
              <a:t>/&gt;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&lt;/xsd:sequence&gt;</a:t>
            </a:r>
            <a:r>
              <a:rPr lang="en-US" sz="1200" dirty="0">
                <a:solidFill>
                  <a:srgbClr val="000000"/>
                </a:solidFill>
                <a:latin typeface="Consolas"/>
                <a:cs typeface="Consolas"/>
              </a:rPr>
              <a:t/>
            </a:r>
            <a:br>
              <a:rPr lang="en-US" sz="1200" dirty="0">
                <a:solidFill>
                  <a:srgbClr val="000000"/>
                </a:solidFill>
                <a:latin typeface="Consolas"/>
                <a:cs typeface="Consolas"/>
              </a:rPr>
            </a:br>
            <a:r>
              <a:rPr lang="en-US" sz="1200" dirty="0">
                <a:solidFill>
                  <a:srgbClr val="000000"/>
                </a:solidFill>
                <a:latin typeface="Consolas"/>
                <a:cs typeface="Consolas"/>
              </a:rPr>
              <a:t>      </a:t>
            </a:r>
            <a:r>
              <a:rPr lang="en-US" sz="1200" dirty="0">
                <a:solidFill>
                  <a:srgbClr val="000096"/>
                </a:solidFill>
                <a:latin typeface="Consolas"/>
                <a:cs typeface="Consolas"/>
              </a:rPr>
              <a:t>&lt;/xsd:extension&gt;</a:t>
            </a:r>
            <a:r>
              <a:rPr lang="en-US" sz="1200" dirty="0">
                <a:solidFill>
                  <a:srgbClr val="000000"/>
                </a:solidFill>
                <a:latin typeface="Consolas"/>
                <a:cs typeface="Consolas"/>
              </a:rPr>
              <a:t/>
            </a:r>
            <a:br>
              <a:rPr lang="en-US" sz="1200" dirty="0">
                <a:solidFill>
                  <a:srgbClr val="000000"/>
                </a:solidFill>
                <a:latin typeface="Consolas"/>
                <a:cs typeface="Consolas"/>
              </a:rPr>
            </a:br>
            <a:endParaRPr lang="en-US" sz="1200" dirty="0">
              <a:solidFill>
                <a:srgbClr val="000000"/>
              </a:solidFill>
              <a:latin typeface="Consolas"/>
              <a:cs typeface="Consolas"/>
            </a:endParaRPr>
          </a:p>
        </p:txBody>
      </p:sp>
      <p:sp>
        <p:nvSpPr>
          <p:cNvPr id="5" name="Rounded Rectangle 4"/>
          <p:cNvSpPr/>
          <p:nvPr/>
        </p:nvSpPr>
        <p:spPr>
          <a:xfrm>
            <a:off x="1528260" y="3475466"/>
            <a:ext cx="3823266" cy="291188"/>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7" name="Rounded Rectangle 6"/>
          <p:cNvSpPr/>
          <p:nvPr/>
        </p:nvSpPr>
        <p:spPr>
          <a:xfrm>
            <a:off x="2049763" y="2431525"/>
            <a:ext cx="4191875" cy="228088"/>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Rounded Rectangle 7"/>
          <p:cNvSpPr/>
          <p:nvPr/>
        </p:nvSpPr>
        <p:spPr>
          <a:xfrm>
            <a:off x="2011334" y="3130447"/>
            <a:ext cx="4230304" cy="234777"/>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9" name="Rounded Rectangle 8"/>
          <p:cNvSpPr/>
          <p:nvPr/>
        </p:nvSpPr>
        <p:spPr>
          <a:xfrm>
            <a:off x="1560547" y="2775429"/>
            <a:ext cx="3910385" cy="248656"/>
          </a:xfrm>
          <a:prstGeom prst="roundRect">
            <a:avLst/>
          </a:prstGeom>
          <a:solidFill>
            <a:srgbClr val="FFFF00">
              <a:alpha val="10000"/>
            </a:srgbClr>
          </a:solidFill>
          <a:ln>
            <a:solidFill>
              <a:schemeClr val="tx1">
                <a:lumMod val="50000"/>
                <a:lumOff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6998560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5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6000"/>
                            </p:stCondLst>
                            <p:childTnLst>
                              <p:par>
                                <p:cTn id="13" presetID="10" presetClass="entr" presetSubtype="0" fill="hold" grpId="0" nodeType="afterEffect">
                                  <p:stCondLst>
                                    <p:cond delay="5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1500"/>
                            </p:stCondLst>
                            <p:childTnLst>
                              <p:par>
                                <p:cTn id="17" presetID="10" presetClass="entr" presetSubtype="0" fill="hold" grpId="0" nodeType="afterEffect">
                                  <p:stCondLst>
                                    <p:cond delay="5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Lst>
  </p:timing>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2011-01-03T05:00:00+00:00</Updated>
    <Version0 xmlns="BD4C8B7C-C1E9-483E-883D-65652DAF6F67">v3</Version0>
  </documentManagement>
</p:properties>
</file>

<file path=customXml/itemProps1.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2.xml><?xml version="1.0" encoding="utf-8"?>
<ds:datastoreItem xmlns:ds="http://schemas.openxmlformats.org/officeDocument/2006/customXml" ds:itemID="{D1A009C0-BB5C-4005-989E-5CE421EF4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D2F418A2-55AA-45F8-B1B0-DB316AAEC689}">
  <ds:schemaRefs>
    <ds:schemaRef ds:uri="http://schemas.microsoft.com/office/2006/documentManagement/types"/>
    <ds:schemaRef ds:uri="http://www.w3.org/XML/1998/namespace"/>
    <ds:schemaRef ds:uri="BD4C8B7C-C1E9-483E-883D-65652DAF6F67"/>
    <ds:schemaRef ds:uri="http://purl.org/dc/terms/"/>
    <ds:schemaRef ds:uri="http://schemas.openxmlformats.org/package/2006/metadata/core-properties"/>
    <ds:schemaRef ds:uri="http://schemas.microsoft.com/office/2006/metadata/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6703</TotalTime>
  <Words>2187</Words>
  <Application>Microsoft Macintosh PowerPoint</Application>
  <PresentationFormat>On-screen Show (4:3)</PresentationFormat>
  <Paragraphs>292</Paragraphs>
  <Slides>33</Slides>
  <Notes>28</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HS SEDI Template v2</vt:lpstr>
      <vt:lpstr>Custom Design</vt:lpstr>
      <vt:lpstr>One Test</vt:lpstr>
      <vt:lpstr>Questions from ITSAC OVAL Workshop</vt:lpstr>
      <vt:lpstr>Major Revision Possibilities</vt:lpstr>
      <vt:lpstr>PowerPoint Presentation</vt:lpstr>
      <vt:lpstr>Test Example</vt:lpstr>
      <vt:lpstr>Test Example</vt:lpstr>
      <vt:lpstr>Schema Example</vt:lpstr>
      <vt:lpstr>Schematron Example</vt:lpstr>
      <vt:lpstr>Schematron Example</vt:lpstr>
      <vt:lpstr>What’s the Problem?</vt:lpstr>
      <vt:lpstr>Proposal – One Test</vt:lpstr>
      <vt:lpstr>Benefits</vt:lpstr>
      <vt:lpstr>Challenges</vt:lpstr>
      <vt:lpstr>Implementation</vt:lpstr>
      <vt:lpstr>Option One</vt:lpstr>
      <vt:lpstr>Option One</vt:lpstr>
      <vt:lpstr>Option One Example - Good</vt:lpstr>
      <vt:lpstr>Option One Example - Bad</vt:lpstr>
      <vt:lpstr>Option One</vt:lpstr>
      <vt:lpstr>Option Two</vt:lpstr>
      <vt:lpstr>Option Two</vt:lpstr>
      <vt:lpstr>Option Two</vt:lpstr>
      <vt:lpstr>Option Two Example</vt:lpstr>
      <vt:lpstr>Both Schema Options</vt:lpstr>
      <vt:lpstr>Element Mapping</vt:lpstr>
      <vt:lpstr>Element Mapping</vt:lpstr>
      <vt:lpstr>Schematron Process – Option One</vt:lpstr>
      <vt:lpstr>Schematron Process – Option Two</vt:lpstr>
      <vt:lpstr>Questions</vt:lpstr>
      <vt:lpstr>PowerPoint Presentation</vt:lpstr>
      <vt:lpstr>Backup Slides</vt:lpstr>
      <vt:lpstr>What about unknown_test?</vt:lpstr>
      <vt:lpstr>Unknown Criterion</vt:lpstr>
    </vt:vector>
  </TitlesOfParts>
  <Company>MITRE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title>
  <dc:creator>Alfred Ouyang</dc:creator>
  <dc:description>Version 1.0 _x000d_
12/03/07</dc:description>
  <cp:lastModifiedBy>MITRE Employee</cp:lastModifiedBy>
  <cp:revision>206</cp:revision>
  <dcterms:created xsi:type="dcterms:W3CDTF">2011-01-08T16:06:19Z</dcterms:created>
  <dcterms:modified xsi:type="dcterms:W3CDTF">2011-03-18T16:14:16Z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Template for use with work program deliverables authored by, and attributed to, HS SEDI. Contains HS SEDI/MITRE logo and copyright notice. This is an Office 2007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2010-06-16T00:00:00Z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